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522" r:id="rId3"/>
    <p:sldId id="257" r:id="rId4"/>
    <p:sldId id="268" r:id="rId5"/>
    <p:sldId id="525" r:id="rId6"/>
    <p:sldId id="526" r:id="rId7"/>
    <p:sldId id="527" r:id="rId8"/>
    <p:sldId id="529" r:id="rId9"/>
    <p:sldId id="530" r:id="rId10"/>
    <p:sldId id="531" r:id="rId11"/>
    <p:sldId id="539" r:id="rId12"/>
    <p:sldId id="532" r:id="rId13"/>
    <p:sldId id="533" r:id="rId14"/>
    <p:sldId id="534" r:id="rId15"/>
    <p:sldId id="535" r:id="rId16"/>
    <p:sldId id="263" r:id="rId17"/>
    <p:sldId id="277" r:id="rId18"/>
    <p:sldId id="540" r:id="rId19"/>
    <p:sldId id="53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620"/>
    <p:restoredTop sz="88374"/>
  </p:normalViewPr>
  <p:slideViewPr>
    <p:cSldViewPr snapToGrid="0" snapToObjects="1">
      <p:cViewPr varScale="1">
        <p:scale>
          <a:sx n="73" d="100"/>
          <a:sy n="73" d="100"/>
        </p:scale>
        <p:origin x="145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KET BHOSLE" userId="0005e6c34a287fdf" providerId="LiveId" clId="{D13B4AEB-E87B-4D47-86B5-8FB9BC72A3A6}"/>
    <pc:docChg chg="modSld">
      <pc:chgData name="SANKET BHOSLE" userId="0005e6c34a287fdf" providerId="LiveId" clId="{D13B4AEB-E87B-4D47-86B5-8FB9BC72A3A6}" dt="2022-07-21T16:34:17.149" v="1" actId="20577"/>
      <pc:docMkLst>
        <pc:docMk/>
      </pc:docMkLst>
      <pc:sldChg chg="modSp mod">
        <pc:chgData name="SANKET BHOSLE" userId="0005e6c34a287fdf" providerId="LiveId" clId="{D13B4AEB-E87B-4D47-86B5-8FB9BC72A3A6}" dt="2022-07-21T16:34:17.149" v="1" actId="20577"/>
        <pc:sldMkLst>
          <pc:docMk/>
          <pc:sldMk cId="2507330715" sldId="256"/>
        </pc:sldMkLst>
        <pc:spChg chg="mod">
          <ac:chgData name="SANKET BHOSLE" userId="0005e6c34a287fdf" providerId="LiveId" clId="{D13B4AEB-E87B-4D47-86B5-8FB9BC72A3A6}" dt="2022-07-21T16:34:17.149" v="1" actId="20577"/>
          <ac:spMkLst>
            <pc:docMk/>
            <pc:sldMk cId="2507330715" sldId="256"/>
            <ac:spMk id="2" creationId="{1868D899-3A42-F9D7-36C3-5346F3E6866E}"/>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Users\preet\Desktop\Fourth%20Sem\DAB-402\Group_Project\Final%20\bINARY.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preet\Desktop\Fourth%20Sem\DAB-402\Group_Project\Final%20\bINARY.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preet\Desktop\Fourth%20Sem\DAB-402\Group_Project\Final%20\multi_clas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preet\Desktop\Fourth%20Sem\DAB-402\Group_Project\Final%20\multi_class.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sz="1600" b="1">
                <a:latin typeface="Times New Roman" panose="02020603050405020304" pitchFamily="18" charset="0"/>
                <a:cs typeface="Times New Roman" panose="02020603050405020304" pitchFamily="18" charset="0"/>
              </a:rPr>
              <a:t>Model</a:t>
            </a:r>
            <a:r>
              <a:rPr lang="en-GB" sz="1600" b="1" baseline="0">
                <a:latin typeface="Times New Roman" panose="02020603050405020304" pitchFamily="18" charset="0"/>
                <a:cs typeface="Times New Roman" panose="02020603050405020304" pitchFamily="18" charset="0"/>
              </a:rPr>
              <a:t> wise Accuracy</a:t>
            </a:r>
            <a:r>
              <a:rPr lang="en-GB" sz="1600" b="1">
                <a:latin typeface="Times New Roman" panose="02020603050405020304" pitchFamily="18" charset="0"/>
                <a:cs typeface="Times New Roman" panose="02020603050405020304" pitchFamily="18" charset="0"/>
              </a:rPr>
              <a:t> </a:t>
            </a:r>
          </a:p>
        </c:rich>
      </c:tx>
      <c:layout>
        <c:manualLayout>
          <c:xMode val="edge"/>
          <c:yMode val="edge"/>
          <c:x val="0.30475317938101865"/>
          <c:y val="3.201264373393460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Binary!$C$1</c:f>
              <c:strCache>
                <c:ptCount val="1"/>
                <c:pt idx="0">
                  <c:v>Accuracy </c:v>
                </c:pt>
              </c:strCache>
            </c:strRef>
          </c:tx>
          <c:spPr>
            <a:solidFill>
              <a:schemeClr val="accent1"/>
            </a:solidFill>
            <a:ln>
              <a:noFill/>
            </a:ln>
            <a:effectLst/>
          </c:spPr>
          <c:invertIfNegative val="0"/>
          <c:cat>
            <c:strRef>
              <c:f>Binary!$A$2:$A$7</c:f>
              <c:strCache>
                <c:ptCount val="6"/>
                <c:pt idx="0">
                  <c:v>VGG-16 (Baseline)</c:v>
                </c:pt>
                <c:pt idx="1">
                  <c:v>VGG-19 </c:v>
                </c:pt>
                <c:pt idx="2">
                  <c:v>Support Vector Machine</c:v>
                </c:pt>
                <c:pt idx="3">
                  <c:v>Random Forest Classifier</c:v>
                </c:pt>
                <c:pt idx="4">
                  <c:v>Logistic Regression</c:v>
                </c:pt>
                <c:pt idx="5">
                  <c:v>ResNet50V2 </c:v>
                </c:pt>
              </c:strCache>
            </c:strRef>
          </c:cat>
          <c:val>
            <c:numRef>
              <c:f>Binary!$C$2:$C$7</c:f>
              <c:numCache>
                <c:formatCode>0.00%</c:formatCode>
                <c:ptCount val="6"/>
                <c:pt idx="0" formatCode="0%">
                  <c:v>0.55000000000000004</c:v>
                </c:pt>
                <c:pt idx="1">
                  <c:v>0.78400000000000003</c:v>
                </c:pt>
                <c:pt idx="2">
                  <c:v>0.86499999999999999</c:v>
                </c:pt>
                <c:pt idx="3">
                  <c:v>0.89019999999999999</c:v>
                </c:pt>
                <c:pt idx="4">
                  <c:v>0.84370000000000001</c:v>
                </c:pt>
                <c:pt idx="5">
                  <c:v>0.93169999999999997</c:v>
                </c:pt>
              </c:numCache>
            </c:numRef>
          </c:val>
          <c:extLst>
            <c:ext xmlns:c16="http://schemas.microsoft.com/office/drawing/2014/chart" uri="{C3380CC4-5D6E-409C-BE32-E72D297353CC}">
              <c16:uniqueId val="{00000000-6F53-6F43-A141-78FD5EC4F496}"/>
            </c:ext>
          </c:extLst>
        </c:ser>
        <c:dLbls>
          <c:showLegendKey val="0"/>
          <c:showVal val="0"/>
          <c:showCatName val="0"/>
          <c:showSerName val="0"/>
          <c:showPercent val="0"/>
          <c:showBubbleSize val="0"/>
        </c:dLbls>
        <c:gapWidth val="219"/>
        <c:overlap val="-27"/>
        <c:axId val="1102162223"/>
        <c:axId val="1102180015"/>
      </c:barChart>
      <c:catAx>
        <c:axId val="1102162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02180015"/>
        <c:crosses val="autoZero"/>
        <c:auto val="1"/>
        <c:lblAlgn val="ctr"/>
        <c:lblOffset val="100"/>
        <c:noMultiLvlLbl val="0"/>
      </c:catAx>
      <c:valAx>
        <c:axId val="1102180015"/>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0216222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sz="1600" b="1">
                <a:latin typeface="Times New Roman" panose="02020603050405020304" pitchFamily="18" charset="0"/>
                <a:cs typeface="Times New Roman" panose="02020603050405020304" pitchFamily="18" charset="0"/>
              </a:rPr>
              <a:t>Model</a:t>
            </a:r>
            <a:r>
              <a:rPr lang="en-GB" sz="1600" b="1" baseline="0">
                <a:latin typeface="Times New Roman" panose="02020603050405020304" pitchFamily="18" charset="0"/>
                <a:cs typeface="Times New Roman" panose="02020603050405020304" pitchFamily="18" charset="0"/>
              </a:rPr>
              <a:t> wise correctly identified Covid V/S Non-Covid Cases</a:t>
            </a:r>
            <a:endParaRPr lang="en-GB" sz="1600" b="1">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Binary!$G$1</c:f>
              <c:strCache>
                <c:ptCount val="1"/>
                <c:pt idx="0">
                  <c:v>Covid Cases</c:v>
                </c:pt>
              </c:strCache>
            </c:strRef>
          </c:tx>
          <c:spPr>
            <a:solidFill>
              <a:schemeClr val="accent1"/>
            </a:solidFill>
            <a:ln>
              <a:noFill/>
            </a:ln>
            <a:effectLst/>
          </c:spPr>
          <c:invertIfNegative val="0"/>
          <c:cat>
            <c:strRef>
              <c:f>Binary!$A$2:$A$7</c:f>
              <c:strCache>
                <c:ptCount val="6"/>
                <c:pt idx="0">
                  <c:v>VGG-16 (Baseline)</c:v>
                </c:pt>
                <c:pt idx="1">
                  <c:v>VGG-19 </c:v>
                </c:pt>
                <c:pt idx="2">
                  <c:v>Support Vector Machine</c:v>
                </c:pt>
                <c:pt idx="3">
                  <c:v>Random Forest Classifier</c:v>
                </c:pt>
                <c:pt idx="4">
                  <c:v>Logistic Regression</c:v>
                </c:pt>
                <c:pt idx="5">
                  <c:v>ResNet50V2 </c:v>
                </c:pt>
              </c:strCache>
            </c:strRef>
          </c:cat>
          <c:val>
            <c:numRef>
              <c:f>Binary!$G$2:$G$7</c:f>
              <c:numCache>
                <c:formatCode>0.00%</c:formatCode>
                <c:ptCount val="6"/>
                <c:pt idx="0">
                  <c:v>0.30599999999999999</c:v>
                </c:pt>
                <c:pt idx="1">
                  <c:v>0.36749999999999999</c:v>
                </c:pt>
                <c:pt idx="2" formatCode="0%">
                  <c:v>1</c:v>
                </c:pt>
                <c:pt idx="3">
                  <c:v>1</c:v>
                </c:pt>
                <c:pt idx="4" formatCode="0%">
                  <c:v>0.84</c:v>
                </c:pt>
                <c:pt idx="5">
                  <c:v>0.998</c:v>
                </c:pt>
              </c:numCache>
            </c:numRef>
          </c:val>
          <c:extLst>
            <c:ext xmlns:c16="http://schemas.microsoft.com/office/drawing/2014/chart" uri="{C3380CC4-5D6E-409C-BE32-E72D297353CC}">
              <c16:uniqueId val="{00000000-254C-B14A-96BC-A67AD0C70586}"/>
            </c:ext>
          </c:extLst>
        </c:ser>
        <c:ser>
          <c:idx val="1"/>
          <c:order val="1"/>
          <c:tx>
            <c:strRef>
              <c:f>Binary!$H$1</c:f>
              <c:strCache>
                <c:ptCount val="1"/>
                <c:pt idx="0">
                  <c:v> Non-Covid Cases</c:v>
                </c:pt>
              </c:strCache>
            </c:strRef>
          </c:tx>
          <c:spPr>
            <a:solidFill>
              <a:schemeClr val="accent2"/>
            </a:solidFill>
            <a:ln>
              <a:noFill/>
            </a:ln>
            <a:effectLst/>
          </c:spPr>
          <c:invertIfNegative val="0"/>
          <c:cat>
            <c:strRef>
              <c:f>Binary!$A$2:$A$7</c:f>
              <c:strCache>
                <c:ptCount val="6"/>
                <c:pt idx="0">
                  <c:v>VGG-16 (Baseline)</c:v>
                </c:pt>
                <c:pt idx="1">
                  <c:v>VGG-19 </c:v>
                </c:pt>
                <c:pt idx="2">
                  <c:v>Support Vector Machine</c:v>
                </c:pt>
                <c:pt idx="3">
                  <c:v>Random Forest Classifier</c:v>
                </c:pt>
                <c:pt idx="4">
                  <c:v>Logistic Regression</c:v>
                </c:pt>
                <c:pt idx="5">
                  <c:v>ResNet50V2 </c:v>
                </c:pt>
              </c:strCache>
            </c:strRef>
          </c:cat>
          <c:val>
            <c:numRef>
              <c:f>Binary!$H$2:$H$7</c:f>
              <c:numCache>
                <c:formatCode>0.00%</c:formatCode>
                <c:ptCount val="6"/>
                <c:pt idx="0">
                  <c:v>0.67190000000000005</c:v>
                </c:pt>
                <c:pt idx="1">
                  <c:v>0.98799999999999999</c:v>
                </c:pt>
                <c:pt idx="2">
                  <c:v>0.80900000000000005</c:v>
                </c:pt>
                <c:pt idx="3">
                  <c:v>0.871</c:v>
                </c:pt>
                <c:pt idx="4" formatCode="0%">
                  <c:v>0.89</c:v>
                </c:pt>
                <c:pt idx="5">
                  <c:v>0.90300000000000002</c:v>
                </c:pt>
              </c:numCache>
            </c:numRef>
          </c:val>
          <c:extLst>
            <c:ext xmlns:c16="http://schemas.microsoft.com/office/drawing/2014/chart" uri="{C3380CC4-5D6E-409C-BE32-E72D297353CC}">
              <c16:uniqueId val="{00000001-254C-B14A-96BC-A67AD0C70586}"/>
            </c:ext>
          </c:extLst>
        </c:ser>
        <c:dLbls>
          <c:showLegendKey val="0"/>
          <c:showVal val="0"/>
          <c:showCatName val="0"/>
          <c:showSerName val="0"/>
          <c:showPercent val="0"/>
          <c:showBubbleSize val="0"/>
        </c:dLbls>
        <c:gapWidth val="182"/>
        <c:axId val="1942756480"/>
        <c:axId val="1688290496"/>
      </c:barChart>
      <c:catAx>
        <c:axId val="19427564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88290496"/>
        <c:crosses val="autoZero"/>
        <c:auto val="1"/>
        <c:lblAlgn val="ctr"/>
        <c:lblOffset val="100"/>
        <c:noMultiLvlLbl val="0"/>
      </c:catAx>
      <c:valAx>
        <c:axId val="1688290496"/>
        <c:scaling>
          <c:orientation val="minMax"/>
        </c:scaling>
        <c:delete val="0"/>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427564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sz="1600" b="1">
                <a:latin typeface="Times New Roman" panose="02020603050405020304" pitchFamily="18" charset="0"/>
                <a:cs typeface="Times New Roman" panose="02020603050405020304" pitchFamily="18" charset="0"/>
              </a:rPr>
              <a:t>Model</a:t>
            </a:r>
            <a:r>
              <a:rPr lang="en-GB" sz="1600" b="1" baseline="0">
                <a:latin typeface="Times New Roman" panose="02020603050405020304" pitchFamily="18" charset="0"/>
                <a:cs typeface="Times New Roman" panose="02020603050405020304" pitchFamily="18" charset="0"/>
              </a:rPr>
              <a:t> wise Precision and Recall</a:t>
            </a:r>
            <a:endParaRPr lang="en-GB" sz="1600" b="1">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Sheet1!$D$3</c:f>
              <c:strCache>
                <c:ptCount val="1"/>
                <c:pt idx="0">
                  <c:v>Precision</c:v>
                </c:pt>
              </c:strCache>
            </c:strRef>
          </c:tx>
          <c:spPr>
            <a:solidFill>
              <a:schemeClr val="accent1"/>
            </a:solidFill>
            <a:ln>
              <a:noFill/>
            </a:ln>
            <a:effectLst/>
          </c:spPr>
          <c:invertIfNegative val="0"/>
          <c:cat>
            <c:strRef>
              <c:f>Sheet1!$A$4:$A$8</c:f>
              <c:strCache>
                <c:ptCount val="4"/>
                <c:pt idx="0">
                  <c:v>ResNet50V2</c:v>
                </c:pt>
                <c:pt idx="1">
                  <c:v>Xception</c:v>
                </c:pt>
                <c:pt idx="2">
                  <c:v>Decision Tree Classifier</c:v>
                </c:pt>
                <c:pt idx="3">
                  <c:v>Multinomial Logistic Regression</c:v>
                </c:pt>
              </c:strCache>
            </c:strRef>
          </c:cat>
          <c:val>
            <c:numRef>
              <c:f>Sheet1!$D$4:$D$8</c:f>
              <c:numCache>
                <c:formatCode>0%</c:formatCode>
                <c:ptCount val="5"/>
                <c:pt idx="0">
                  <c:v>0.89</c:v>
                </c:pt>
                <c:pt idx="1">
                  <c:v>0.93</c:v>
                </c:pt>
                <c:pt idx="2">
                  <c:v>0.95</c:v>
                </c:pt>
                <c:pt idx="3">
                  <c:v>0.96</c:v>
                </c:pt>
              </c:numCache>
            </c:numRef>
          </c:val>
          <c:extLst>
            <c:ext xmlns:c16="http://schemas.microsoft.com/office/drawing/2014/chart" uri="{C3380CC4-5D6E-409C-BE32-E72D297353CC}">
              <c16:uniqueId val="{00000000-5499-3544-9B36-A50E93765266}"/>
            </c:ext>
          </c:extLst>
        </c:ser>
        <c:ser>
          <c:idx val="1"/>
          <c:order val="1"/>
          <c:tx>
            <c:strRef>
              <c:f>Sheet1!$E$3</c:f>
              <c:strCache>
                <c:ptCount val="1"/>
                <c:pt idx="0">
                  <c:v>Recall</c:v>
                </c:pt>
              </c:strCache>
            </c:strRef>
          </c:tx>
          <c:spPr>
            <a:solidFill>
              <a:schemeClr val="accent2"/>
            </a:solidFill>
            <a:ln>
              <a:noFill/>
            </a:ln>
            <a:effectLst/>
          </c:spPr>
          <c:invertIfNegative val="0"/>
          <c:cat>
            <c:strRef>
              <c:f>Sheet1!$A$4:$A$8</c:f>
              <c:strCache>
                <c:ptCount val="4"/>
                <c:pt idx="0">
                  <c:v>ResNet50V2</c:v>
                </c:pt>
                <c:pt idx="1">
                  <c:v>Xception</c:v>
                </c:pt>
                <c:pt idx="2">
                  <c:v>Decision Tree Classifier</c:v>
                </c:pt>
                <c:pt idx="3">
                  <c:v>Multinomial Logistic Regression</c:v>
                </c:pt>
              </c:strCache>
            </c:strRef>
          </c:cat>
          <c:val>
            <c:numRef>
              <c:f>Sheet1!$E$4:$E$8</c:f>
              <c:numCache>
                <c:formatCode>0%</c:formatCode>
                <c:ptCount val="5"/>
                <c:pt idx="0">
                  <c:v>0.87</c:v>
                </c:pt>
                <c:pt idx="1">
                  <c:v>0.99</c:v>
                </c:pt>
                <c:pt idx="2">
                  <c:v>0.93</c:v>
                </c:pt>
                <c:pt idx="3">
                  <c:v>0.96</c:v>
                </c:pt>
              </c:numCache>
            </c:numRef>
          </c:val>
          <c:extLst>
            <c:ext xmlns:c16="http://schemas.microsoft.com/office/drawing/2014/chart" uri="{C3380CC4-5D6E-409C-BE32-E72D297353CC}">
              <c16:uniqueId val="{00000001-5499-3544-9B36-A50E93765266}"/>
            </c:ext>
          </c:extLst>
        </c:ser>
        <c:dLbls>
          <c:showLegendKey val="0"/>
          <c:showVal val="0"/>
          <c:showCatName val="0"/>
          <c:showSerName val="0"/>
          <c:showPercent val="0"/>
          <c:showBubbleSize val="0"/>
        </c:dLbls>
        <c:gapWidth val="219"/>
        <c:overlap val="-27"/>
        <c:axId val="1915412944"/>
        <c:axId val="184753568"/>
      </c:barChart>
      <c:catAx>
        <c:axId val="19154129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4753568"/>
        <c:crosses val="autoZero"/>
        <c:auto val="1"/>
        <c:lblAlgn val="ctr"/>
        <c:lblOffset val="100"/>
        <c:noMultiLvlLbl val="0"/>
      </c:catAx>
      <c:valAx>
        <c:axId val="18475356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154129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600" b="1">
                <a:latin typeface="Times New Roman" panose="02020603050405020304" pitchFamily="18" charset="0"/>
                <a:cs typeface="Times New Roman" panose="02020603050405020304" pitchFamily="18" charset="0"/>
              </a:rPr>
              <a:t>Four</a:t>
            </a:r>
            <a:r>
              <a:rPr lang="en-US" sz="1600" b="1" baseline="0">
                <a:latin typeface="Times New Roman" panose="02020603050405020304" pitchFamily="18" charset="0"/>
                <a:cs typeface="Times New Roman" panose="02020603050405020304" pitchFamily="18" charset="0"/>
              </a:rPr>
              <a:t> Class Classification - Model Accuracy</a:t>
            </a:r>
            <a:r>
              <a:rPr lang="en-US" sz="1600" b="1">
                <a:latin typeface="Times New Roman" panose="02020603050405020304" pitchFamily="18" charset="0"/>
                <a:cs typeface="Times New Roman" panose="02020603050405020304" pitchFamily="18" charset="0"/>
              </a:rPr>
              <a:t>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Sheet1!$C$3</c:f>
              <c:strCache>
                <c:ptCount val="1"/>
                <c:pt idx="0">
                  <c:v>Accuracy </c:v>
                </c:pt>
              </c:strCache>
            </c:strRef>
          </c:tx>
          <c:spPr>
            <a:solidFill>
              <a:schemeClr val="accent1"/>
            </a:solidFill>
            <a:ln>
              <a:noFill/>
            </a:ln>
            <a:effectLst/>
          </c:spPr>
          <c:invertIfNegative val="0"/>
          <c:cat>
            <c:strRef>
              <c:f>Sheet1!$A$4:$A$8</c:f>
              <c:strCache>
                <c:ptCount val="4"/>
                <c:pt idx="0">
                  <c:v>ResNet50V2</c:v>
                </c:pt>
                <c:pt idx="1">
                  <c:v>Xception</c:v>
                </c:pt>
                <c:pt idx="2">
                  <c:v>Decision Tree Classifier</c:v>
                </c:pt>
                <c:pt idx="3">
                  <c:v>Multinomial Logistic Regression</c:v>
                </c:pt>
              </c:strCache>
            </c:strRef>
          </c:cat>
          <c:val>
            <c:numRef>
              <c:f>Sheet1!$C$4:$C$8</c:f>
              <c:numCache>
                <c:formatCode>0.00%</c:formatCode>
                <c:ptCount val="5"/>
                <c:pt idx="0" formatCode="0.0%">
                  <c:v>0.878</c:v>
                </c:pt>
                <c:pt idx="1">
                  <c:v>0.96899999999999997</c:v>
                </c:pt>
                <c:pt idx="2">
                  <c:v>0.95369999999999999</c:v>
                </c:pt>
                <c:pt idx="3">
                  <c:v>0.94420000000000004</c:v>
                </c:pt>
              </c:numCache>
            </c:numRef>
          </c:val>
          <c:extLst>
            <c:ext xmlns:c16="http://schemas.microsoft.com/office/drawing/2014/chart" uri="{C3380CC4-5D6E-409C-BE32-E72D297353CC}">
              <c16:uniqueId val="{00000000-C76B-B94D-AE43-B4B8B5C07DBA}"/>
            </c:ext>
          </c:extLst>
        </c:ser>
        <c:dLbls>
          <c:showLegendKey val="0"/>
          <c:showVal val="0"/>
          <c:showCatName val="0"/>
          <c:showSerName val="0"/>
          <c:showPercent val="0"/>
          <c:showBubbleSize val="0"/>
        </c:dLbls>
        <c:gapWidth val="182"/>
        <c:axId val="1688889360"/>
        <c:axId val="164784672"/>
      </c:barChart>
      <c:catAx>
        <c:axId val="168888936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4784672"/>
        <c:crosses val="autoZero"/>
        <c:auto val="1"/>
        <c:lblAlgn val="ctr"/>
        <c:lblOffset val="100"/>
        <c:noMultiLvlLbl val="0"/>
      </c:catAx>
      <c:valAx>
        <c:axId val="164784672"/>
        <c:scaling>
          <c:orientation val="minMax"/>
        </c:scaling>
        <c:delete val="0"/>
        <c:axPos val="b"/>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888893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ata3.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28.svg"/></Relationships>
</file>

<file path=ppt/diagrams/_rels/data5.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28.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728E69-0BC5-47B8-833F-15DD5BC0B28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7A66AAF-711D-42B0-8EDC-2082004951C6}">
      <dgm:prSet custT="1"/>
      <dgm:spPr/>
      <dgm:t>
        <a:bodyPr/>
        <a:lstStyle/>
        <a:p>
          <a:pPr algn="ctr">
            <a:lnSpc>
              <a:spcPct val="100000"/>
            </a:lnSpc>
          </a:pPr>
          <a:r>
            <a:rPr lang="en-US" sz="2000" dirty="0">
              <a:latin typeface="Sabon Next LT" panose="02000500000000000000" pitchFamily="2" charset="0"/>
              <a:cs typeface="Sabon Next LT" panose="02000500000000000000" pitchFamily="2" charset="0"/>
            </a:rPr>
            <a:t> </a:t>
          </a:r>
          <a:r>
            <a:rPr lang="en-IN" sz="2400" b="1" dirty="0">
              <a:latin typeface="Sabon Next LT" panose="02000500000000000000" pitchFamily="2" charset="0"/>
              <a:cs typeface="Sabon Next LT" panose="02000500000000000000" pitchFamily="2" charset="0"/>
            </a:rPr>
            <a:t>Rapid tests </a:t>
          </a:r>
          <a:r>
            <a:rPr lang="en-IN" sz="2400" dirty="0">
              <a:latin typeface="Sabon Next LT" panose="02000500000000000000" pitchFamily="2" charset="0"/>
              <a:cs typeface="Sabon Next LT" panose="02000500000000000000" pitchFamily="2" charset="0"/>
            </a:rPr>
            <a:t>:- Antigen tests, self-testing kits </a:t>
          </a:r>
          <a:endParaRPr lang="en-US" sz="2400" dirty="0">
            <a:latin typeface="Sabon Next LT" panose="02000500000000000000" pitchFamily="2" charset="0"/>
            <a:cs typeface="Sabon Next LT" panose="02000500000000000000" pitchFamily="2" charset="0"/>
          </a:endParaRPr>
        </a:p>
      </dgm:t>
    </dgm:pt>
    <dgm:pt modelId="{57D8A9E2-3DE3-4FBB-B7D8-A24C9909EB74}" type="parTrans" cxnId="{3F1AC884-7DC1-4427-8714-7F959ACF9892}">
      <dgm:prSet/>
      <dgm:spPr/>
      <dgm:t>
        <a:bodyPr/>
        <a:lstStyle/>
        <a:p>
          <a:pPr algn="ctr"/>
          <a:endParaRPr lang="en-US"/>
        </a:p>
      </dgm:t>
    </dgm:pt>
    <dgm:pt modelId="{CCB31FAB-16FC-453F-9DFD-81C1C8F370B7}" type="sibTrans" cxnId="{3F1AC884-7DC1-4427-8714-7F959ACF9892}">
      <dgm:prSet/>
      <dgm:spPr/>
      <dgm:t>
        <a:bodyPr/>
        <a:lstStyle/>
        <a:p>
          <a:pPr algn="ctr"/>
          <a:endParaRPr lang="en-US"/>
        </a:p>
      </dgm:t>
    </dgm:pt>
    <dgm:pt modelId="{AD39E266-C515-4E10-ADA2-14FA814FF1C8}">
      <dgm:prSet custT="1"/>
      <dgm:spPr/>
      <dgm:t>
        <a:bodyPr/>
        <a:lstStyle/>
        <a:p>
          <a:pPr algn="ctr">
            <a:lnSpc>
              <a:spcPct val="100000"/>
            </a:lnSpc>
          </a:pPr>
          <a:r>
            <a:rPr lang="en-IN" sz="2000" b="1" dirty="0">
              <a:latin typeface="Sabon Next LT" panose="02000500000000000000" pitchFamily="2" charset="0"/>
              <a:cs typeface="Sabon Next LT" panose="02000500000000000000" pitchFamily="2" charset="0"/>
            </a:rPr>
            <a:t>Laboratory tests </a:t>
          </a:r>
          <a:r>
            <a:rPr lang="en-IN" sz="2000" dirty="0">
              <a:latin typeface="Sabon Next LT" panose="02000500000000000000" pitchFamily="2" charset="0"/>
              <a:cs typeface="Sabon Next LT" panose="02000500000000000000" pitchFamily="2" charset="0"/>
            </a:rPr>
            <a:t>:- Reverse Transcription-Polymerase Chain Reaction (RT-PCR) </a:t>
          </a:r>
          <a:endParaRPr lang="en-US" sz="2000" dirty="0">
            <a:latin typeface="Sabon Next LT" panose="02000500000000000000" pitchFamily="2" charset="0"/>
            <a:cs typeface="Sabon Next LT" panose="02000500000000000000" pitchFamily="2" charset="0"/>
          </a:endParaRPr>
        </a:p>
      </dgm:t>
    </dgm:pt>
    <dgm:pt modelId="{84CA5491-5FD4-4428-9AD8-DD2C9328290F}" type="sibTrans" cxnId="{A3E80AAC-D948-4EC4-BA2E-737AE0395028}">
      <dgm:prSet/>
      <dgm:spPr/>
      <dgm:t>
        <a:bodyPr/>
        <a:lstStyle/>
        <a:p>
          <a:pPr algn="ctr"/>
          <a:endParaRPr lang="en-US"/>
        </a:p>
      </dgm:t>
    </dgm:pt>
    <dgm:pt modelId="{C23C52D6-A61C-4E8E-8BC5-645AF1C531B8}" type="parTrans" cxnId="{A3E80AAC-D948-4EC4-BA2E-737AE0395028}">
      <dgm:prSet/>
      <dgm:spPr/>
      <dgm:t>
        <a:bodyPr/>
        <a:lstStyle/>
        <a:p>
          <a:pPr algn="ctr"/>
          <a:endParaRPr lang="en-US"/>
        </a:p>
      </dgm:t>
    </dgm:pt>
    <dgm:pt modelId="{7FA9FBBC-4121-4B5A-AEBB-D6ECE422AA98}" type="pres">
      <dgm:prSet presAssocID="{81728E69-0BC5-47B8-833F-15DD5BC0B287}" presName="root" presStyleCnt="0">
        <dgm:presLayoutVars>
          <dgm:dir/>
          <dgm:resizeHandles val="exact"/>
        </dgm:presLayoutVars>
      </dgm:prSet>
      <dgm:spPr/>
    </dgm:pt>
    <dgm:pt modelId="{D31AD851-A518-45E0-9A71-D4DF2B59522D}" type="pres">
      <dgm:prSet presAssocID="{AD39E266-C515-4E10-ADA2-14FA814FF1C8}" presName="compNode" presStyleCnt="0"/>
      <dgm:spPr/>
    </dgm:pt>
    <dgm:pt modelId="{E48CA208-BEE1-4477-A3A6-D381BAECF26E}" type="pres">
      <dgm:prSet presAssocID="{AD39E266-C515-4E10-ADA2-14FA814FF1C8}" presName="bgRect" presStyleLbl="bgShp" presStyleIdx="0" presStyleCnt="2" custScaleY="131942" custLinFactNeighborX="1213" custLinFactNeighborY="168"/>
      <dgm:spPr/>
    </dgm:pt>
    <dgm:pt modelId="{CA443147-58AC-4E78-B813-53EE959D5687}" type="pres">
      <dgm:prSet presAssocID="{AD39E266-C515-4E10-ADA2-14FA814FF1C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inger Print"/>
        </a:ext>
      </dgm:extLst>
    </dgm:pt>
    <dgm:pt modelId="{BDE885EA-8865-4CC2-8762-EC4B68F696AE}" type="pres">
      <dgm:prSet presAssocID="{AD39E266-C515-4E10-ADA2-14FA814FF1C8}" presName="spaceRect" presStyleCnt="0"/>
      <dgm:spPr/>
    </dgm:pt>
    <dgm:pt modelId="{307CAF86-7C59-4827-8128-439ACB808D45}" type="pres">
      <dgm:prSet presAssocID="{AD39E266-C515-4E10-ADA2-14FA814FF1C8}" presName="parTx" presStyleLbl="revTx" presStyleIdx="0" presStyleCnt="2" custScaleX="41721" custScaleY="71264" custLinFactNeighborX="-30757" custLinFactNeighborY="2398">
        <dgm:presLayoutVars>
          <dgm:chMax val="0"/>
          <dgm:chPref val="0"/>
        </dgm:presLayoutVars>
      </dgm:prSet>
      <dgm:spPr/>
    </dgm:pt>
    <dgm:pt modelId="{0E718371-0F29-463B-B7EA-F796783BA0F9}" type="pres">
      <dgm:prSet presAssocID="{84CA5491-5FD4-4428-9AD8-DD2C9328290F}" presName="sibTrans" presStyleCnt="0"/>
      <dgm:spPr/>
    </dgm:pt>
    <dgm:pt modelId="{550ED876-C83C-4791-AB25-2D17C9AA61BE}" type="pres">
      <dgm:prSet presAssocID="{97A66AAF-711D-42B0-8EDC-2082004951C6}" presName="compNode" presStyleCnt="0"/>
      <dgm:spPr/>
    </dgm:pt>
    <dgm:pt modelId="{F6BE01C8-0166-46A9-8B73-2076586604E9}" type="pres">
      <dgm:prSet presAssocID="{97A66AAF-711D-42B0-8EDC-2082004951C6}" presName="bgRect" presStyleLbl="bgShp" presStyleIdx="1" presStyleCnt="2" custScaleY="152974" custLinFactNeighborX="570" custLinFactNeighborY="-4573"/>
      <dgm:spPr/>
    </dgm:pt>
    <dgm:pt modelId="{DD8DA341-C4AB-4A53-A1FA-DF9BFE62E60D}" type="pres">
      <dgm:prSet presAssocID="{97A66AAF-711D-42B0-8EDC-2082004951C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Kidneys"/>
        </a:ext>
      </dgm:extLst>
    </dgm:pt>
    <dgm:pt modelId="{3F6B837B-F3BF-4589-800E-0ECA497E55B8}" type="pres">
      <dgm:prSet presAssocID="{97A66AAF-711D-42B0-8EDC-2082004951C6}" presName="spaceRect" presStyleCnt="0"/>
      <dgm:spPr/>
    </dgm:pt>
    <dgm:pt modelId="{0ABFD704-8115-4373-81E9-B5F250B4A1E7}" type="pres">
      <dgm:prSet presAssocID="{97A66AAF-711D-42B0-8EDC-2082004951C6}" presName="parTx" presStyleLbl="revTx" presStyleIdx="1" presStyleCnt="2" custScaleX="45404" custScaleY="138609" custLinFactNeighborX="-29249" custLinFactNeighborY="-14286">
        <dgm:presLayoutVars>
          <dgm:chMax val="0"/>
          <dgm:chPref val="0"/>
        </dgm:presLayoutVars>
      </dgm:prSet>
      <dgm:spPr/>
    </dgm:pt>
  </dgm:ptLst>
  <dgm:cxnLst>
    <dgm:cxn modelId="{0D56C63E-7598-45A7-AEC0-2583D757AA58}" type="presOf" srcId="{81728E69-0BC5-47B8-833F-15DD5BC0B287}" destId="{7FA9FBBC-4121-4B5A-AEBB-D6ECE422AA98}" srcOrd="0" destOrd="0" presId="urn:microsoft.com/office/officeart/2018/2/layout/IconVerticalSolidList"/>
    <dgm:cxn modelId="{3F1AC884-7DC1-4427-8714-7F959ACF9892}" srcId="{81728E69-0BC5-47B8-833F-15DD5BC0B287}" destId="{97A66AAF-711D-42B0-8EDC-2082004951C6}" srcOrd="1" destOrd="0" parTransId="{57D8A9E2-3DE3-4FBB-B7D8-A24C9909EB74}" sibTransId="{CCB31FAB-16FC-453F-9DFD-81C1C8F370B7}"/>
    <dgm:cxn modelId="{A3E80AAC-D948-4EC4-BA2E-737AE0395028}" srcId="{81728E69-0BC5-47B8-833F-15DD5BC0B287}" destId="{AD39E266-C515-4E10-ADA2-14FA814FF1C8}" srcOrd="0" destOrd="0" parTransId="{C23C52D6-A61C-4E8E-8BC5-645AF1C531B8}" sibTransId="{84CA5491-5FD4-4428-9AD8-DD2C9328290F}"/>
    <dgm:cxn modelId="{82E6D0D7-2012-4A6C-BCF9-90144598CEBB}" type="presOf" srcId="{AD39E266-C515-4E10-ADA2-14FA814FF1C8}" destId="{307CAF86-7C59-4827-8128-439ACB808D45}" srcOrd="0" destOrd="0" presId="urn:microsoft.com/office/officeart/2018/2/layout/IconVerticalSolidList"/>
    <dgm:cxn modelId="{D7E3F9DA-02C9-4ADC-AD4D-21D8AF2216A4}" type="presOf" srcId="{97A66AAF-711D-42B0-8EDC-2082004951C6}" destId="{0ABFD704-8115-4373-81E9-B5F250B4A1E7}" srcOrd="0" destOrd="0" presId="urn:microsoft.com/office/officeart/2018/2/layout/IconVerticalSolidList"/>
    <dgm:cxn modelId="{95745123-5C3D-4E38-B91B-5753B9C2C238}" type="presParOf" srcId="{7FA9FBBC-4121-4B5A-AEBB-D6ECE422AA98}" destId="{D31AD851-A518-45E0-9A71-D4DF2B59522D}" srcOrd="0" destOrd="0" presId="urn:microsoft.com/office/officeart/2018/2/layout/IconVerticalSolidList"/>
    <dgm:cxn modelId="{CEB4C0B3-557D-4149-9EB3-9F0674E7E5B4}" type="presParOf" srcId="{D31AD851-A518-45E0-9A71-D4DF2B59522D}" destId="{E48CA208-BEE1-4477-A3A6-D381BAECF26E}" srcOrd="0" destOrd="0" presId="urn:microsoft.com/office/officeart/2018/2/layout/IconVerticalSolidList"/>
    <dgm:cxn modelId="{AC29F71F-3030-4846-A63C-02341AF3809E}" type="presParOf" srcId="{D31AD851-A518-45E0-9A71-D4DF2B59522D}" destId="{CA443147-58AC-4E78-B813-53EE959D5687}" srcOrd="1" destOrd="0" presId="urn:microsoft.com/office/officeart/2018/2/layout/IconVerticalSolidList"/>
    <dgm:cxn modelId="{02D96B83-5E4E-44BB-9B7A-1486C9156FAA}" type="presParOf" srcId="{D31AD851-A518-45E0-9A71-D4DF2B59522D}" destId="{BDE885EA-8865-4CC2-8762-EC4B68F696AE}" srcOrd="2" destOrd="0" presId="urn:microsoft.com/office/officeart/2018/2/layout/IconVerticalSolidList"/>
    <dgm:cxn modelId="{FFA898E8-D1B6-4151-8910-86711F4ECD64}" type="presParOf" srcId="{D31AD851-A518-45E0-9A71-D4DF2B59522D}" destId="{307CAF86-7C59-4827-8128-439ACB808D45}" srcOrd="3" destOrd="0" presId="urn:microsoft.com/office/officeart/2018/2/layout/IconVerticalSolidList"/>
    <dgm:cxn modelId="{F603528E-2360-4F29-9344-2936E6C8D171}" type="presParOf" srcId="{7FA9FBBC-4121-4B5A-AEBB-D6ECE422AA98}" destId="{0E718371-0F29-463B-B7EA-F796783BA0F9}" srcOrd="1" destOrd="0" presId="urn:microsoft.com/office/officeart/2018/2/layout/IconVerticalSolidList"/>
    <dgm:cxn modelId="{933C715A-65A9-4208-B0E8-B58C078E4176}" type="presParOf" srcId="{7FA9FBBC-4121-4B5A-AEBB-D6ECE422AA98}" destId="{550ED876-C83C-4791-AB25-2D17C9AA61BE}" srcOrd="2" destOrd="0" presId="urn:microsoft.com/office/officeart/2018/2/layout/IconVerticalSolidList"/>
    <dgm:cxn modelId="{67E182CA-38D2-4B66-AC74-9B8E25AD5791}" type="presParOf" srcId="{550ED876-C83C-4791-AB25-2D17C9AA61BE}" destId="{F6BE01C8-0166-46A9-8B73-2076586604E9}" srcOrd="0" destOrd="0" presId="urn:microsoft.com/office/officeart/2018/2/layout/IconVerticalSolidList"/>
    <dgm:cxn modelId="{6ADFDDAC-1F26-4834-B84E-A023CD77D70A}" type="presParOf" srcId="{550ED876-C83C-4791-AB25-2D17C9AA61BE}" destId="{DD8DA341-C4AB-4A53-A1FA-DF9BFE62E60D}" srcOrd="1" destOrd="0" presId="urn:microsoft.com/office/officeart/2018/2/layout/IconVerticalSolidList"/>
    <dgm:cxn modelId="{99F735E1-0448-4B26-9A1E-BBECB4ED0525}" type="presParOf" srcId="{550ED876-C83C-4791-AB25-2D17C9AA61BE}" destId="{3F6B837B-F3BF-4589-800E-0ECA497E55B8}" srcOrd="2" destOrd="0" presId="urn:microsoft.com/office/officeart/2018/2/layout/IconVerticalSolidList"/>
    <dgm:cxn modelId="{196DFD2C-DFD8-40FC-99D9-51B398127DBF}" type="presParOf" srcId="{550ED876-C83C-4791-AB25-2D17C9AA61BE}" destId="{0ABFD704-8115-4373-81E9-B5F250B4A1E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64BF87-263D-4F7A-83BC-EE618DB85EED}"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10FCAB6-0EF5-413A-85E2-0BB72C54695C}">
      <dgm:prSet custT="1"/>
      <dgm:spPr/>
      <dgm:t>
        <a:bodyPr/>
        <a:lstStyle/>
        <a:p>
          <a:r>
            <a:rPr lang="en-US" sz="2400" dirty="0">
              <a:latin typeface="Sabon Next LT" panose="02000500000000000000" pitchFamily="2" charset="0"/>
              <a:cs typeface="Sabon Next LT" panose="02000500000000000000" pitchFamily="2" charset="0"/>
            </a:rPr>
            <a:t>Which machine learning classification algorithm works the best for diagnosing Covid-19 using lung ultrasound images evaluated using accuracy, precision, recall and F1-Score ?</a:t>
          </a:r>
        </a:p>
      </dgm:t>
    </dgm:pt>
    <dgm:pt modelId="{A555CF21-9A75-46C7-8529-8B77A1CD1E86}" type="parTrans" cxnId="{E6BC1F17-19DE-4EF7-8631-652ECB3CBB49}">
      <dgm:prSet/>
      <dgm:spPr/>
      <dgm:t>
        <a:bodyPr/>
        <a:lstStyle/>
        <a:p>
          <a:endParaRPr lang="en-US"/>
        </a:p>
      </dgm:t>
    </dgm:pt>
    <dgm:pt modelId="{C8F55F96-D63D-4C02-8299-464B572E9CA6}" type="sibTrans" cxnId="{E6BC1F17-19DE-4EF7-8631-652ECB3CBB49}">
      <dgm:prSet/>
      <dgm:spPr/>
      <dgm:t>
        <a:bodyPr/>
        <a:lstStyle/>
        <a:p>
          <a:endParaRPr lang="en-US"/>
        </a:p>
      </dgm:t>
    </dgm:pt>
    <dgm:pt modelId="{30FC51B0-3D7D-4013-A5AA-B5FD338D795C}">
      <dgm:prSet custT="1"/>
      <dgm:spPr/>
      <dgm:t>
        <a:bodyPr/>
        <a:lstStyle/>
        <a:p>
          <a:r>
            <a:rPr lang="en-US" sz="2400" dirty="0">
              <a:latin typeface="Sabon Next LT" panose="02000500000000000000" pitchFamily="2" charset="0"/>
              <a:cs typeface="Sabon Next LT" panose="02000500000000000000" pitchFamily="2" charset="0"/>
            </a:rPr>
            <a:t>Which technique helps the most in achieving the success criteria by optimizing model performance ?</a:t>
          </a:r>
        </a:p>
      </dgm:t>
    </dgm:pt>
    <dgm:pt modelId="{004FDD9A-B398-4106-AF2B-F5020D31CD0A}" type="parTrans" cxnId="{2B060ED8-2CFD-49F6-818E-BD2C2BA0EC98}">
      <dgm:prSet/>
      <dgm:spPr/>
      <dgm:t>
        <a:bodyPr/>
        <a:lstStyle/>
        <a:p>
          <a:endParaRPr lang="en-US"/>
        </a:p>
      </dgm:t>
    </dgm:pt>
    <dgm:pt modelId="{86160086-CA87-4BE0-89D7-CF390EBF488D}" type="sibTrans" cxnId="{2B060ED8-2CFD-49F6-818E-BD2C2BA0EC98}">
      <dgm:prSet/>
      <dgm:spPr/>
      <dgm:t>
        <a:bodyPr/>
        <a:lstStyle/>
        <a:p>
          <a:endParaRPr lang="en-US"/>
        </a:p>
      </dgm:t>
    </dgm:pt>
    <dgm:pt modelId="{99BC82DC-2F8B-4A73-8424-F09D80D8BF3A}" type="pres">
      <dgm:prSet presAssocID="{7B64BF87-263D-4F7A-83BC-EE618DB85EED}" presName="root" presStyleCnt="0">
        <dgm:presLayoutVars>
          <dgm:dir/>
          <dgm:resizeHandles val="exact"/>
        </dgm:presLayoutVars>
      </dgm:prSet>
      <dgm:spPr/>
    </dgm:pt>
    <dgm:pt modelId="{3C74EBCB-2F1F-4A69-8C3E-4556DC3A8910}" type="pres">
      <dgm:prSet presAssocID="{310FCAB6-0EF5-413A-85E2-0BB72C54695C}" presName="compNode" presStyleCnt="0"/>
      <dgm:spPr/>
    </dgm:pt>
    <dgm:pt modelId="{DB53A274-37EC-42B7-9172-CD3F73C87CBF}" type="pres">
      <dgm:prSet presAssocID="{310FCAB6-0EF5-413A-85E2-0BB72C54695C}" presName="bgRect" presStyleLbl="bgShp" presStyleIdx="0" presStyleCnt="2"/>
      <dgm:spPr/>
    </dgm:pt>
    <dgm:pt modelId="{53F785A8-57FB-45E7-9097-784E38E78346}" type="pres">
      <dgm:prSet presAssocID="{310FCAB6-0EF5-413A-85E2-0BB72C54695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tor"/>
        </a:ext>
      </dgm:extLst>
    </dgm:pt>
    <dgm:pt modelId="{FA4078A9-1587-45A1-86D3-141B121C974A}" type="pres">
      <dgm:prSet presAssocID="{310FCAB6-0EF5-413A-85E2-0BB72C54695C}" presName="spaceRect" presStyleCnt="0"/>
      <dgm:spPr/>
    </dgm:pt>
    <dgm:pt modelId="{7543AC70-7D8D-4DCA-8D3F-4DD8CB8BA009}" type="pres">
      <dgm:prSet presAssocID="{310FCAB6-0EF5-413A-85E2-0BB72C54695C}" presName="parTx" presStyleLbl="revTx" presStyleIdx="0" presStyleCnt="2">
        <dgm:presLayoutVars>
          <dgm:chMax val="0"/>
          <dgm:chPref val="0"/>
        </dgm:presLayoutVars>
      </dgm:prSet>
      <dgm:spPr/>
    </dgm:pt>
    <dgm:pt modelId="{7F719EDD-7FD0-44D5-9B1C-C947303CC2FC}" type="pres">
      <dgm:prSet presAssocID="{C8F55F96-D63D-4C02-8299-464B572E9CA6}" presName="sibTrans" presStyleCnt="0"/>
      <dgm:spPr/>
    </dgm:pt>
    <dgm:pt modelId="{B96EAFE3-B4F7-4D8B-B0D3-3F68E385038A}" type="pres">
      <dgm:prSet presAssocID="{30FC51B0-3D7D-4013-A5AA-B5FD338D795C}" presName="compNode" presStyleCnt="0"/>
      <dgm:spPr/>
    </dgm:pt>
    <dgm:pt modelId="{C1EDC7F6-9015-4AE4-A97A-DBB35D751F1D}" type="pres">
      <dgm:prSet presAssocID="{30FC51B0-3D7D-4013-A5AA-B5FD338D795C}" presName="bgRect" presStyleLbl="bgShp" presStyleIdx="1" presStyleCnt="2"/>
      <dgm:spPr/>
    </dgm:pt>
    <dgm:pt modelId="{8EC1DFEF-2A17-4202-9D6B-FDCF3751026E}" type="pres">
      <dgm:prSet presAssocID="{30FC51B0-3D7D-4013-A5AA-B5FD338D795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5901A142-236A-4F9B-962E-46CE908A6F79}" type="pres">
      <dgm:prSet presAssocID="{30FC51B0-3D7D-4013-A5AA-B5FD338D795C}" presName="spaceRect" presStyleCnt="0"/>
      <dgm:spPr/>
    </dgm:pt>
    <dgm:pt modelId="{C6A0D748-ADC2-4CFF-89D4-FABC83478838}" type="pres">
      <dgm:prSet presAssocID="{30FC51B0-3D7D-4013-A5AA-B5FD338D795C}" presName="parTx" presStyleLbl="revTx" presStyleIdx="1" presStyleCnt="2">
        <dgm:presLayoutVars>
          <dgm:chMax val="0"/>
          <dgm:chPref val="0"/>
        </dgm:presLayoutVars>
      </dgm:prSet>
      <dgm:spPr/>
    </dgm:pt>
  </dgm:ptLst>
  <dgm:cxnLst>
    <dgm:cxn modelId="{E6BC1F17-19DE-4EF7-8631-652ECB3CBB49}" srcId="{7B64BF87-263D-4F7A-83BC-EE618DB85EED}" destId="{310FCAB6-0EF5-413A-85E2-0BB72C54695C}" srcOrd="0" destOrd="0" parTransId="{A555CF21-9A75-46C7-8529-8B77A1CD1E86}" sibTransId="{C8F55F96-D63D-4C02-8299-464B572E9CA6}"/>
    <dgm:cxn modelId="{01EAE3BA-F74A-4D5D-943E-E279FB28423E}" type="presOf" srcId="{310FCAB6-0EF5-413A-85E2-0BB72C54695C}" destId="{7543AC70-7D8D-4DCA-8D3F-4DD8CB8BA009}" srcOrd="0" destOrd="0" presId="urn:microsoft.com/office/officeart/2018/2/layout/IconVerticalSolidList"/>
    <dgm:cxn modelId="{A58770BC-1956-4665-91CD-46BAE79128C8}" type="presOf" srcId="{7B64BF87-263D-4F7A-83BC-EE618DB85EED}" destId="{99BC82DC-2F8B-4A73-8424-F09D80D8BF3A}" srcOrd="0" destOrd="0" presId="urn:microsoft.com/office/officeart/2018/2/layout/IconVerticalSolidList"/>
    <dgm:cxn modelId="{2B060ED8-2CFD-49F6-818E-BD2C2BA0EC98}" srcId="{7B64BF87-263D-4F7A-83BC-EE618DB85EED}" destId="{30FC51B0-3D7D-4013-A5AA-B5FD338D795C}" srcOrd="1" destOrd="0" parTransId="{004FDD9A-B398-4106-AF2B-F5020D31CD0A}" sibTransId="{86160086-CA87-4BE0-89D7-CF390EBF488D}"/>
    <dgm:cxn modelId="{C80D2CF6-F0D8-4079-ABC8-90C5F2DBDC4F}" type="presOf" srcId="{30FC51B0-3D7D-4013-A5AA-B5FD338D795C}" destId="{C6A0D748-ADC2-4CFF-89D4-FABC83478838}" srcOrd="0" destOrd="0" presId="urn:microsoft.com/office/officeart/2018/2/layout/IconVerticalSolidList"/>
    <dgm:cxn modelId="{23C23E7C-217C-429D-BB5E-C31970157AD0}" type="presParOf" srcId="{99BC82DC-2F8B-4A73-8424-F09D80D8BF3A}" destId="{3C74EBCB-2F1F-4A69-8C3E-4556DC3A8910}" srcOrd="0" destOrd="0" presId="urn:microsoft.com/office/officeart/2018/2/layout/IconVerticalSolidList"/>
    <dgm:cxn modelId="{C7C1212B-1799-42F9-AA1F-235898D9C828}" type="presParOf" srcId="{3C74EBCB-2F1F-4A69-8C3E-4556DC3A8910}" destId="{DB53A274-37EC-42B7-9172-CD3F73C87CBF}" srcOrd="0" destOrd="0" presId="urn:microsoft.com/office/officeart/2018/2/layout/IconVerticalSolidList"/>
    <dgm:cxn modelId="{2AA2518E-0800-48C1-B948-C0A606F53163}" type="presParOf" srcId="{3C74EBCB-2F1F-4A69-8C3E-4556DC3A8910}" destId="{53F785A8-57FB-45E7-9097-784E38E78346}" srcOrd="1" destOrd="0" presId="urn:microsoft.com/office/officeart/2018/2/layout/IconVerticalSolidList"/>
    <dgm:cxn modelId="{62AC5FA8-2DB7-4D3E-8E44-E319E131A86B}" type="presParOf" srcId="{3C74EBCB-2F1F-4A69-8C3E-4556DC3A8910}" destId="{FA4078A9-1587-45A1-86D3-141B121C974A}" srcOrd="2" destOrd="0" presId="urn:microsoft.com/office/officeart/2018/2/layout/IconVerticalSolidList"/>
    <dgm:cxn modelId="{BA9C7033-7D21-4957-8373-5D308791F09E}" type="presParOf" srcId="{3C74EBCB-2F1F-4A69-8C3E-4556DC3A8910}" destId="{7543AC70-7D8D-4DCA-8D3F-4DD8CB8BA009}" srcOrd="3" destOrd="0" presId="urn:microsoft.com/office/officeart/2018/2/layout/IconVerticalSolidList"/>
    <dgm:cxn modelId="{4B523561-AB80-4D10-BC88-8A1634CEC58E}" type="presParOf" srcId="{99BC82DC-2F8B-4A73-8424-F09D80D8BF3A}" destId="{7F719EDD-7FD0-44D5-9B1C-C947303CC2FC}" srcOrd="1" destOrd="0" presId="urn:microsoft.com/office/officeart/2018/2/layout/IconVerticalSolidList"/>
    <dgm:cxn modelId="{4DEAA578-CACF-4AF8-89D3-26E305340D35}" type="presParOf" srcId="{99BC82DC-2F8B-4A73-8424-F09D80D8BF3A}" destId="{B96EAFE3-B4F7-4D8B-B0D3-3F68E385038A}" srcOrd="2" destOrd="0" presId="urn:microsoft.com/office/officeart/2018/2/layout/IconVerticalSolidList"/>
    <dgm:cxn modelId="{FD02F49B-A935-40B9-BA4A-7E7BEE7146E9}" type="presParOf" srcId="{B96EAFE3-B4F7-4D8B-B0D3-3F68E385038A}" destId="{C1EDC7F6-9015-4AE4-A97A-DBB35D751F1D}" srcOrd="0" destOrd="0" presId="urn:microsoft.com/office/officeart/2018/2/layout/IconVerticalSolidList"/>
    <dgm:cxn modelId="{1AA5A53B-436B-439A-A699-1740B18A4986}" type="presParOf" srcId="{B96EAFE3-B4F7-4D8B-B0D3-3F68E385038A}" destId="{8EC1DFEF-2A17-4202-9D6B-FDCF3751026E}" srcOrd="1" destOrd="0" presId="urn:microsoft.com/office/officeart/2018/2/layout/IconVerticalSolidList"/>
    <dgm:cxn modelId="{0D453A49-1923-417E-88E6-85DE7E9607AB}" type="presParOf" srcId="{B96EAFE3-B4F7-4D8B-B0D3-3F68E385038A}" destId="{5901A142-236A-4F9B-962E-46CE908A6F79}" srcOrd="2" destOrd="0" presId="urn:microsoft.com/office/officeart/2018/2/layout/IconVerticalSolidList"/>
    <dgm:cxn modelId="{918DCBFA-4CCF-418F-828E-3B1057E89FA0}" type="presParOf" srcId="{B96EAFE3-B4F7-4D8B-B0D3-3F68E385038A}" destId="{C6A0D748-ADC2-4CFF-89D4-FABC8347883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F1AD862-F9C5-48A5-B256-1E92C6A1C33F}"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5F369F9E-11EB-4A57-A941-F560D7F82D48}">
      <dgm:prSet custT="1"/>
      <dgm:spPr/>
      <dgm:t>
        <a:bodyPr/>
        <a:lstStyle/>
        <a:p>
          <a:pPr>
            <a:lnSpc>
              <a:spcPct val="100000"/>
            </a:lnSpc>
          </a:pPr>
          <a:r>
            <a:rPr lang="en-US" sz="1800" b="1" dirty="0">
              <a:latin typeface="Sabon Next LT" panose="02000500000000000000" pitchFamily="2" charset="0"/>
              <a:cs typeface="Sabon Next LT" panose="02000500000000000000" pitchFamily="2" charset="0"/>
            </a:rPr>
            <a:t>Accuracy </a:t>
          </a:r>
          <a:r>
            <a:rPr lang="en-US" sz="1800" dirty="0">
              <a:latin typeface="Sabon Next LT" panose="02000500000000000000" pitchFamily="2" charset="0"/>
              <a:cs typeface="Sabon Next LT" panose="02000500000000000000" pitchFamily="2" charset="0"/>
            </a:rPr>
            <a:t>– The model correctly identifies 93% of the total images in the test dataset.</a:t>
          </a:r>
        </a:p>
      </dgm:t>
    </dgm:pt>
    <dgm:pt modelId="{52F4A54E-C3BC-4708-A971-40AC449961C5}" type="parTrans" cxnId="{2CC14D64-D171-4643-B17B-310B5DBFAF45}">
      <dgm:prSet/>
      <dgm:spPr/>
      <dgm:t>
        <a:bodyPr/>
        <a:lstStyle/>
        <a:p>
          <a:endParaRPr lang="en-US"/>
        </a:p>
      </dgm:t>
    </dgm:pt>
    <dgm:pt modelId="{857B36AA-124F-4616-8E36-A6F4FD6BD0DD}" type="sibTrans" cxnId="{2CC14D64-D171-4643-B17B-310B5DBFAF45}">
      <dgm:prSet/>
      <dgm:spPr/>
      <dgm:t>
        <a:bodyPr/>
        <a:lstStyle/>
        <a:p>
          <a:pPr>
            <a:lnSpc>
              <a:spcPct val="100000"/>
            </a:lnSpc>
          </a:pPr>
          <a:endParaRPr lang="en-US"/>
        </a:p>
      </dgm:t>
    </dgm:pt>
    <dgm:pt modelId="{1B7AA2F7-D5F8-42C8-B2A2-9FFAD8DDD6E9}">
      <dgm:prSet custT="1"/>
      <dgm:spPr/>
      <dgm:t>
        <a:bodyPr/>
        <a:lstStyle/>
        <a:p>
          <a:pPr>
            <a:lnSpc>
              <a:spcPct val="100000"/>
            </a:lnSpc>
          </a:pPr>
          <a:r>
            <a:rPr lang="en-US" sz="1800" b="1" dirty="0">
              <a:latin typeface="Sabon Next LT" panose="02000500000000000000" pitchFamily="2" charset="0"/>
              <a:cs typeface="Sabon Next LT" panose="02000500000000000000" pitchFamily="2" charset="0"/>
            </a:rPr>
            <a:t>Precision</a:t>
          </a:r>
          <a:r>
            <a:rPr lang="en-US" sz="1800" dirty="0">
              <a:latin typeface="Sabon Next LT" panose="02000500000000000000" pitchFamily="2" charset="0"/>
              <a:cs typeface="Sabon Next LT" panose="02000500000000000000" pitchFamily="2" charset="0"/>
            </a:rPr>
            <a:t> – When the model classifies an image as of COVID class, it is  correct 99% of the time </a:t>
          </a:r>
        </a:p>
      </dgm:t>
    </dgm:pt>
    <dgm:pt modelId="{58C4198E-47EA-49DA-98A3-C9BDA732BB0B}" type="parTrans" cxnId="{BEBE3329-8BC3-4B2C-94C8-D3566A3E6648}">
      <dgm:prSet/>
      <dgm:spPr/>
      <dgm:t>
        <a:bodyPr/>
        <a:lstStyle/>
        <a:p>
          <a:endParaRPr lang="en-US"/>
        </a:p>
      </dgm:t>
    </dgm:pt>
    <dgm:pt modelId="{3DA4555A-8EEF-4D2E-8A66-5FB4AED6B978}" type="sibTrans" cxnId="{BEBE3329-8BC3-4B2C-94C8-D3566A3E6648}">
      <dgm:prSet/>
      <dgm:spPr/>
      <dgm:t>
        <a:bodyPr/>
        <a:lstStyle/>
        <a:p>
          <a:pPr>
            <a:lnSpc>
              <a:spcPct val="100000"/>
            </a:lnSpc>
          </a:pPr>
          <a:endParaRPr lang="en-US"/>
        </a:p>
      </dgm:t>
    </dgm:pt>
    <dgm:pt modelId="{76371400-FA20-4218-8E0F-88E4B1CEE224}">
      <dgm:prSet custT="1"/>
      <dgm:spPr/>
      <dgm:t>
        <a:bodyPr/>
        <a:lstStyle/>
        <a:p>
          <a:pPr>
            <a:lnSpc>
              <a:spcPct val="100000"/>
            </a:lnSpc>
          </a:pPr>
          <a:r>
            <a:rPr lang="en-US" sz="1800" b="1" dirty="0">
              <a:latin typeface="Sabon Next LT" panose="02000500000000000000" pitchFamily="2" charset="0"/>
              <a:cs typeface="Sabon Next LT" panose="02000500000000000000" pitchFamily="2" charset="0"/>
            </a:rPr>
            <a:t>Recall</a:t>
          </a:r>
          <a:r>
            <a:rPr lang="en-US" sz="1800" dirty="0">
              <a:latin typeface="Sabon Next LT" panose="02000500000000000000" pitchFamily="2" charset="0"/>
              <a:cs typeface="Sabon Next LT" panose="02000500000000000000" pitchFamily="2" charset="0"/>
            </a:rPr>
            <a:t> – Of all the COVID positive patients, the model can correctly identify 90% of them.</a:t>
          </a:r>
        </a:p>
      </dgm:t>
    </dgm:pt>
    <dgm:pt modelId="{140665E8-E5BE-4747-9889-7EF8229DEDEA}" type="parTrans" cxnId="{B012561A-D562-4255-8F60-1EC4443781A4}">
      <dgm:prSet/>
      <dgm:spPr/>
      <dgm:t>
        <a:bodyPr/>
        <a:lstStyle/>
        <a:p>
          <a:endParaRPr lang="en-US"/>
        </a:p>
      </dgm:t>
    </dgm:pt>
    <dgm:pt modelId="{7918928E-E106-4982-A6A5-FC8DC8C32D76}" type="sibTrans" cxnId="{B012561A-D562-4255-8F60-1EC4443781A4}">
      <dgm:prSet/>
      <dgm:spPr/>
      <dgm:t>
        <a:bodyPr/>
        <a:lstStyle/>
        <a:p>
          <a:pPr>
            <a:lnSpc>
              <a:spcPct val="100000"/>
            </a:lnSpc>
          </a:pPr>
          <a:endParaRPr lang="en-US"/>
        </a:p>
      </dgm:t>
    </dgm:pt>
    <dgm:pt modelId="{C8B668DF-FF21-4C32-9FE0-70473407A7B7}">
      <dgm:prSet custT="1"/>
      <dgm:spPr/>
      <dgm:t>
        <a:bodyPr/>
        <a:lstStyle/>
        <a:p>
          <a:pPr>
            <a:lnSpc>
              <a:spcPct val="100000"/>
            </a:lnSpc>
          </a:pPr>
          <a:r>
            <a:rPr lang="en-US" sz="1800" b="1" dirty="0">
              <a:latin typeface="Sabon Next LT" panose="02000500000000000000" pitchFamily="2" charset="0"/>
              <a:cs typeface="Sabon Next LT" panose="02000500000000000000" pitchFamily="2" charset="0"/>
            </a:rPr>
            <a:t>F1-Score </a:t>
          </a:r>
          <a:r>
            <a:rPr lang="en-US" sz="1800" dirty="0">
              <a:latin typeface="Sabon Next LT" panose="02000500000000000000" pitchFamily="2" charset="0"/>
              <a:cs typeface="Sabon Next LT" panose="02000500000000000000" pitchFamily="2" charset="0"/>
            </a:rPr>
            <a:t>– The harmonic mean of precision and recall is 94%.</a:t>
          </a:r>
        </a:p>
      </dgm:t>
    </dgm:pt>
    <dgm:pt modelId="{E18BBCC3-9653-4CC4-B662-B6277B248F76}" type="parTrans" cxnId="{72EB4EAC-BBCF-462C-9CA8-743002ABD389}">
      <dgm:prSet/>
      <dgm:spPr/>
      <dgm:t>
        <a:bodyPr/>
        <a:lstStyle/>
        <a:p>
          <a:endParaRPr lang="en-US"/>
        </a:p>
      </dgm:t>
    </dgm:pt>
    <dgm:pt modelId="{BAC3227B-5D85-49F3-B01D-C6E98C2F2E6A}" type="sibTrans" cxnId="{72EB4EAC-BBCF-462C-9CA8-743002ABD389}">
      <dgm:prSet/>
      <dgm:spPr/>
      <dgm:t>
        <a:bodyPr/>
        <a:lstStyle/>
        <a:p>
          <a:endParaRPr lang="en-US"/>
        </a:p>
      </dgm:t>
    </dgm:pt>
    <dgm:pt modelId="{3F3F6E1A-EA34-40AB-B633-AE34695D11E0}" type="pres">
      <dgm:prSet presAssocID="{BF1AD862-F9C5-48A5-B256-1E92C6A1C33F}" presName="root" presStyleCnt="0">
        <dgm:presLayoutVars>
          <dgm:dir/>
          <dgm:resizeHandles val="exact"/>
        </dgm:presLayoutVars>
      </dgm:prSet>
      <dgm:spPr/>
    </dgm:pt>
    <dgm:pt modelId="{76BC9BA6-1528-4C87-8842-92542DD3D0A9}" type="pres">
      <dgm:prSet presAssocID="{BF1AD862-F9C5-48A5-B256-1E92C6A1C33F}" presName="container" presStyleCnt="0">
        <dgm:presLayoutVars>
          <dgm:dir/>
          <dgm:resizeHandles val="exact"/>
        </dgm:presLayoutVars>
      </dgm:prSet>
      <dgm:spPr/>
    </dgm:pt>
    <dgm:pt modelId="{63642D8D-0FCA-4A46-B8D7-349D5B0A6A0E}" type="pres">
      <dgm:prSet presAssocID="{5F369F9E-11EB-4A57-A941-F560D7F82D48}" presName="compNode" presStyleCnt="0"/>
      <dgm:spPr/>
    </dgm:pt>
    <dgm:pt modelId="{31B31E6F-FA0C-4B85-9B0B-76ACC9B0B0E4}" type="pres">
      <dgm:prSet presAssocID="{5F369F9E-11EB-4A57-A941-F560D7F82D48}" presName="iconBgRect" presStyleLbl="bgShp" presStyleIdx="0" presStyleCnt="4"/>
      <dgm:spPr/>
    </dgm:pt>
    <dgm:pt modelId="{9BF329FF-7F02-45A6-BBAC-E7AEAFEF9B9F}" type="pres">
      <dgm:prSet presAssocID="{5F369F9E-11EB-4A57-A941-F560D7F82D4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ick"/>
        </a:ext>
      </dgm:extLst>
    </dgm:pt>
    <dgm:pt modelId="{61139688-D894-4A29-A418-513D1C1127DD}" type="pres">
      <dgm:prSet presAssocID="{5F369F9E-11EB-4A57-A941-F560D7F82D48}" presName="spaceRect" presStyleCnt="0"/>
      <dgm:spPr/>
    </dgm:pt>
    <dgm:pt modelId="{E505B9BA-882C-4ADC-BA4D-A5E1C431FDCC}" type="pres">
      <dgm:prSet presAssocID="{5F369F9E-11EB-4A57-A941-F560D7F82D48}" presName="textRect" presStyleLbl="revTx" presStyleIdx="0" presStyleCnt="4">
        <dgm:presLayoutVars>
          <dgm:chMax val="1"/>
          <dgm:chPref val="1"/>
        </dgm:presLayoutVars>
      </dgm:prSet>
      <dgm:spPr/>
    </dgm:pt>
    <dgm:pt modelId="{3E7D250F-5209-4148-97DD-DA79619CD16B}" type="pres">
      <dgm:prSet presAssocID="{857B36AA-124F-4616-8E36-A6F4FD6BD0DD}" presName="sibTrans" presStyleLbl="sibTrans2D1" presStyleIdx="0" presStyleCnt="0"/>
      <dgm:spPr/>
    </dgm:pt>
    <dgm:pt modelId="{D3108691-D27C-488E-8780-2F62C15E6460}" type="pres">
      <dgm:prSet presAssocID="{1B7AA2F7-D5F8-42C8-B2A2-9FFAD8DDD6E9}" presName="compNode" presStyleCnt="0"/>
      <dgm:spPr/>
    </dgm:pt>
    <dgm:pt modelId="{AF37982F-E6C2-4E6F-9270-B26F21AA813F}" type="pres">
      <dgm:prSet presAssocID="{1B7AA2F7-D5F8-42C8-B2A2-9FFAD8DDD6E9}" presName="iconBgRect" presStyleLbl="bgShp" presStyleIdx="1" presStyleCnt="4"/>
      <dgm:spPr/>
    </dgm:pt>
    <dgm:pt modelId="{40D1FFB7-C336-486C-8666-7AE7562C289C}" type="pres">
      <dgm:prSet presAssocID="{1B7AA2F7-D5F8-42C8-B2A2-9FFAD8DDD6E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rget"/>
        </a:ext>
      </dgm:extLst>
    </dgm:pt>
    <dgm:pt modelId="{5D74A5B7-DCCB-4F8D-A7C5-8D4704C94522}" type="pres">
      <dgm:prSet presAssocID="{1B7AA2F7-D5F8-42C8-B2A2-9FFAD8DDD6E9}" presName="spaceRect" presStyleCnt="0"/>
      <dgm:spPr/>
    </dgm:pt>
    <dgm:pt modelId="{F49B63B7-E71C-4F92-9411-9B106A956449}" type="pres">
      <dgm:prSet presAssocID="{1B7AA2F7-D5F8-42C8-B2A2-9FFAD8DDD6E9}" presName="textRect" presStyleLbl="revTx" presStyleIdx="1" presStyleCnt="4" custLinFactNeighborX="-716" custLinFactNeighborY="-8454">
        <dgm:presLayoutVars>
          <dgm:chMax val="1"/>
          <dgm:chPref val="1"/>
        </dgm:presLayoutVars>
      </dgm:prSet>
      <dgm:spPr/>
    </dgm:pt>
    <dgm:pt modelId="{8ACC68AB-273F-42F3-8959-29D93DD2C154}" type="pres">
      <dgm:prSet presAssocID="{3DA4555A-8EEF-4D2E-8A66-5FB4AED6B978}" presName="sibTrans" presStyleLbl="sibTrans2D1" presStyleIdx="0" presStyleCnt="0"/>
      <dgm:spPr/>
    </dgm:pt>
    <dgm:pt modelId="{C08825CF-992C-4407-B6E6-3B53D09CCE9E}" type="pres">
      <dgm:prSet presAssocID="{76371400-FA20-4218-8E0F-88E4B1CEE224}" presName="compNode" presStyleCnt="0"/>
      <dgm:spPr/>
    </dgm:pt>
    <dgm:pt modelId="{331B9474-0A31-4752-94C1-CBD9EA26C1BB}" type="pres">
      <dgm:prSet presAssocID="{76371400-FA20-4218-8E0F-88E4B1CEE224}" presName="iconBgRect" presStyleLbl="bgShp" presStyleIdx="2" presStyleCnt="4"/>
      <dgm:spPr/>
    </dgm:pt>
    <dgm:pt modelId="{088BF9D5-FD2F-4932-9425-55F07DE535E0}" type="pres">
      <dgm:prSet presAssocID="{76371400-FA20-4218-8E0F-88E4B1CEE22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6FB89324-DDA2-4D4C-A0EA-62459F94B714}" type="pres">
      <dgm:prSet presAssocID="{76371400-FA20-4218-8E0F-88E4B1CEE224}" presName="spaceRect" presStyleCnt="0"/>
      <dgm:spPr/>
    </dgm:pt>
    <dgm:pt modelId="{0AABCF33-9F7A-4509-8636-3190AADBB5B5}" type="pres">
      <dgm:prSet presAssocID="{76371400-FA20-4218-8E0F-88E4B1CEE224}" presName="textRect" presStyleLbl="revTx" presStyleIdx="2" presStyleCnt="4" custLinFactNeighborX="1612" custLinFactNeighborY="54342">
        <dgm:presLayoutVars>
          <dgm:chMax val="1"/>
          <dgm:chPref val="1"/>
        </dgm:presLayoutVars>
      </dgm:prSet>
      <dgm:spPr/>
    </dgm:pt>
    <dgm:pt modelId="{9293CC9A-D2F3-4CB5-B9B9-DA5F79B8BC92}" type="pres">
      <dgm:prSet presAssocID="{7918928E-E106-4982-A6A5-FC8DC8C32D76}" presName="sibTrans" presStyleLbl="sibTrans2D1" presStyleIdx="0" presStyleCnt="0"/>
      <dgm:spPr/>
    </dgm:pt>
    <dgm:pt modelId="{A5ACF707-B8A7-404C-ACC9-E2F3756476C8}" type="pres">
      <dgm:prSet presAssocID="{C8B668DF-FF21-4C32-9FE0-70473407A7B7}" presName="compNode" presStyleCnt="0"/>
      <dgm:spPr/>
    </dgm:pt>
    <dgm:pt modelId="{E54CAB04-996A-44B6-B23B-D60F52F84F2F}" type="pres">
      <dgm:prSet presAssocID="{C8B668DF-FF21-4C32-9FE0-70473407A7B7}" presName="iconBgRect" presStyleLbl="bgShp" presStyleIdx="3" presStyleCnt="4"/>
      <dgm:spPr/>
    </dgm:pt>
    <dgm:pt modelId="{12B651A2-D130-43E0-8811-D880B9D91827}" type="pres">
      <dgm:prSet presAssocID="{C8B668DF-FF21-4C32-9FE0-70473407A7B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athematics"/>
        </a:ext>
      </dgm:extLst>
    </dgm:pt>
    <dgm:pt modelId="{79E65DD5-767D-41FB-9170-44D22DDE607D}" type="pres">
      <dgm:prSet presAssocID="{C8B668DF-FF21-4C32-9FE0-70473407A7B7}" presName="spaceRect" presStyleCnt="0"/>
      <dgm:spPr/>
    </dgm:pt>
    <dgm:pt modelId="{61D75430-F71E-4FBC-A57A-B85B15D65BC2}" type="pres">
      <dgm:prSet presAssocID="{C8B668DF-FF21-4C32-9FE0-70473407A7B7}" presName="textRect" presStyleLbl="revTx" presStyleIdx="3" presStyleCnt="4" custLinFactNeighborX="-716" custLinFactNeighborY="48128">
        <dgm:presLayoutVars>
          <dgm:chMax val="1"/>
          <dgm:chPref val="1"/>
        </dgm:presLayoutVars>
      </dgm:prSet>
      <dgm:spPr/>
    </dgm:pt>
  </dgm:ptLst>
  <dgm:cxnLst>
    <dgm:cxn modelId="{B012561A-D562-4255-8F60-1EC4443781A4}" srcId="{BF1AD862-F9C5-48A5-B256-1E92C6A1C33F}" destId="{76371400-FA20-4218-8E0F-88E4B1CEE224}" srcOrd="2" destOrd="0" parTransId="{140665E8-E5BE-4747-9889-7EF8229DEDEA}" sibTransId="{7918928E-E106-4982-A6A5-FC8DC8C32D76}"/>
    <dgm:cxn modelId="{BEBE3329-8BC3-4B2C-94C8-D3566A3E6648}" srcId="{BF1AD862-F9C5-48A5-B256-1E92C6A1C33F}" destId="{1B7AA2F7-D5F8-42C8-B2A2-9FFAD8DDD6E9}" srcOrd="1" destOrd="0" parTransId="{58C4198E-47EA-49DA-98A3-C9BDA732BB0B}" sibTransId="{3DA4555A-8EEF-4D2E-8A66-5FB4AED6B978}"/>
    <dgm:cxn modelId="{54CA983E-FD32-BC49-835E-68F974791731}" type="presOf" srcId="{C8B668DF-FF21-4C32-9FE0-70473407A7B7}" destId="{61D75430-F71E-4FBC-A57A-B85B15D65BC2}" srcOrd="0" destOrd="0" presId="urn:microsoft.com/office/officeart/2018/2/layout/IconCircleList"/>
    <dgm:cxn modelId="{2377BF5C-9929-8143-8C03-1C356797C32C}" type="presOf" srcId="{3DA4555A-8EEF-4D2E-8A66-5FB4AED6B978}" destId="{8ACC68AB-273F-42F3-8959-29D93DD2C154}" srcOrd="0" destOrd="0" presId="urn:microsoft.com/office/officeart/2018/2/layout/IconCircleList"/>
    <dgm:cxn modelId="{2CC14D64-D171-4643-B17B-310B5DBFAF45}" srcId="{BF1AD862-F9C5-48A5-B256-1E92C6A1C33F}" destId="{5F369F9E-11EB-4A57-A941-F560D7F82D48}" srcOrd="0" destOrd="0" parTransId="{52F4A54E-C3BC-4708-A971-40AC449961C5}" sibTransId="{857B36AA-124F-4616-8E36-A6F4FD6BD0DD}"/>
    <dgm:cxn modelId="{A889076A-7B58-924C-BF1A-0595EACF09D3}" type="presOf" srcId="{76371400-FA20-4218-8E0F-88E4B1CEE224}" destId="{0AABCF33-9F7A-4509-8636-3190AADBB5B5}" srcOrd="0" destOrd="0" presId="urn:microsoft.com/office/officeart/2018/2/layout/IconCircleList"/>
    <dgm:cxn modelId="{7C1F3973-8A53-2947-96E0-44422A423A7A}" type="presOf" srcId="{7918928E-E106-4982-A6A5-FC8DC8C32D76}" destId="{9293CC9A-D2F3-4CB5-B9B9-DA5F79B8BC92}" srcOrd="0" destOrd="0" presId="urn:microsoft.com/office/officeart/2018/2/layout/IconCircleList"/>
    <dgm:cxn modelId="{DED89878-5AA6-9E43-AE7E-E3E715F558F1}" type="presOf" srcId="{1B7AA2F7-D5F8-42C8-B2A2-9FFAD8DDD6E9}" destId="{F49B63B7-E71C-4F92-9411-9B106A956449}" srcOrd="0" destOrd="0" presId="urn:microsoft.com/office/officeart/2018/2/layout/IconCircleList"/>
    <dgm:cxn modelId="{0B2760A9-44B4-1C48-9836-4798A6739267}" type="presOf" srcId="{BF1AD862-F9C5-48A5-B256-1E92C6A1C33F}" destId="{3F3F6E1A-EA34-40AB-B633-AE34695D11E0}" srcOrd="0" destOrd="0" presId="urn:microsoft.com/office/officeart/2018/2/layout/IconCircleList"/>
    <dgm:cxn modelId="{72EB4EAC-BBCF-462C-9CA8-743002ABD389}" srcId="{BF1AD862-F9C5-48A5-B256-1E92C6A1C33F}" destId="{C8B668DF-FF21-4C32-9FE0-70473407A7B7}" srcOrd="3" destOrd="0" parTransId="{E18BBCC3-9653-4CC4-B662-B6277B248F76}" sibTransId="{BAC3227B-5D85-49F3-B01D-C6E98C2F2E6A}"/>
    <dgm:cxn modelId="{9BA6FCC1-6A0B-334B-96BA-8927D9E67508}" type="presOf" srcId="{857B36AA-124F-4616-8E36-A6F4FD6BD0DD}" destId="{3E7D250F-5209-4148-97DD-DA79619CD16B}" srcOrd="0" destOrd="0" presId="urn:microsoft.com/office/officeart/2018/2/layout/IconCircleList"/>
    <dgm:cxn modelId="{0A168FF2-2A1E-D043-AFA2-6A6BA0F9BABE}" type="presOf" srcId="{5F369F9E-11EB-4A57-A941-F560D7F82D48}" destId="{E505B9BA-882C-4ADC-BA4D-A5E1C431FDCC}" srcOrd="0" destOrd="0" presId="urn:microsoft.com/office/officeart/2018/2/layout/IconCircleList"/>
    <dgm:cxn modelId="{5EC821E8-8A93-EC43-9019-09410C77FFC2}" type="presParOf" srcId="{3F3F6E1A-EA34-40AB-B633-AE34695D11E0}" destId="{76BC9BA6-1528-4C87-8842-92542DD3D0A9}" srcOrd="0" destOrd="0" presId="urn:microsoft.com/office/officeart/2018/2/layout/IconCircleList"/>
    <dgm:cxn modelId="{46845CDC-13A4-0F48-B6E9-F416AEA920B2}" type="presParOf" srcId="{76BC9BA6-1528-4C87-8842-92542DD3D0A9}" destId="{63642D8D-0FCA-4A46-B8D7-349D5B0A6A0E}" srcOrd="0" destOrd="0" presId="urn:microsoft.com/office/officeart/2018/2/layout/IconCircleList"/>
    <dgm:cxn modelId="{A9469D19-908D-5247-A0A7-259BE00BF1F1}" type="presParOf" srcId="{63642D8D-0FCA-4A46-B8D7-349D5B0A6A0E}" destId="{31B31E6F-FA0C-4B85-9B0B-76ACC9B0B0E4}" srcOrd="0" destOrd="0" presId="urn:microsoft.com/office/officeart/2018/2/layout/IconCircleList"/>
    <dgm:cxn modelId="{A6D446B6-4C62-AC4A-9B5B-132F7FA76B62}" type="presParOf" srcId="{63642D8D-0FCA-4A46-B8D7-349D5B0A6A0E}" destId="{9BF329FF-7F02-45A6-BBAC-E7AEAFEF9B9F}" srcOrd="1" destOrd="0" presId="urn:microsoft.com/office/officeart/2018/2/layout/IconCircleList"/>
    <dgm:cxn modelId="{5E691E82-E8EC-3446-AD4B-ABDDA306FC01}" type="presParOf" srcId="{63642D8D-0FCA-4A46-B8D7-349D5B0A6A0E}" destId="{61139688-D894-4A29-A418-513D1C1127DD}" srcOrd="2" destOrd="0" presId="urn:microsoft.com/office/officeart/2018/2/layout/IconCircleList"/>
    <dgm:cxn modelId="{D5FD203C-8DD8-6E48-B496-3DA5789DAE24}" type="presParOf" srcId="{63642D8D-0FCA-4A46-B8D7-349D5B0A6A0E}" destId="{E505B9BA-882C-4ADC-BA4D-A5E1C431FDCC}" srcOrd="3" destOrd="0" presId="urn:microsoft.com/office/officeart/2018/2/layout/IconCircleList"/>
    <dgm:cxn modelId="{9C3F1D9D-EF58-C048-BC99-38AEA025F5C0}" type="presParOf" srcId="{76BC9BA6-1528-4C87-8842-92542DD3D0A9}" destId="{3E7D250F-5209-4148-97DD-DA79619CD16B}" srcOrd="1" destOrd="0" presId="urn:microsoft.com/office/officeart/2018/2/layout/IconCircleList"/>
    <dgm:cxn modelId="{3EF757A3-FAAC-1344-99E0-7DAA33F9D4A4}" type="presParOf" srcId="{76BC9BA6-1528-4C87-8842-92542DD3D0A9}" destId="{D3108691-D27C-488E-8780-2F62C15E6460}" srcOrd="2" destOrd="0" presId="urn:microsoft.com/office/officeart/2018/2/layout/IconCircleList"/>
    <dgm:cxn modelId="{B04AE7EB-75A5-1942-A8DF-93D3EBF57E2D}" type="presParOf" srcId="{D3108691-D27C-488E-8780-2F62C15E6460}" destId="{AF37982F-E6C2-4E6F-9270-B26F21AA813F}" srcOrd="0" destOrd="0" presId="urn:microsoft.com/office/officeart/2018/2/layout/IconCircleList"/>
    <dgm:cxn modelId="{DA304884-1884-444E-9CA3-FF7103E1BD75}" type="presParOf" srcId="{D3108691-D27C-488E-8780-2F62C15E6460}" destId="{40D1FFB7-C336-486C-8666-7AE7562C289C}" srcOrd="1" destOrd="0" presId="urn:microsoft.com/office/officeart/2018/2/layout/IconCircleList"/>
    <dgm:cxn modelId="{0F4C52A0-188F-234C-B483-32252431C96F}" type="presParOf" srcId="{D3108691-D27C-488E-8780-2F62C15E6460}" destId="{5D74A5B7-DCCB-4F8D-A7C5-8D4704C94522}" srcOrd="2" destOrd="0" presId="urn:microsoft.com/office/officeart/2018/2/layout/IconCircleList"/>
    <dgm:cxn modelId="{AD8BDAC7-D134-1D40-9C0A-B3D956459C75}" type="presParOf" srcId="{D3108691-D27C-488E-8780-2F62C15E6460}" destId="{F49B63B7-E71C-4F92-9411-9B106A956449}" srcOrd="3" destOrd="0" presId="urn:microsoft.com/office/officeart/2018/2/layout/IconCircleList"/>
    <dgm:cxn modelId="{E47257A6-B8BF-0849-91D6-6CBC886490A4}" type="presParOf" srcId="{76BC9BA6-1528-4C87-8842-92542DD3D0A9}" destId="{8ACC68AB-273F-42F3-8959-29D93DD2C154}" srcOrd="3" destOrd="0" presId="urn:microsoft.com/office/officeart/2018/2/layout/IconCircleList"/>
    <dgm:cxn modelId="{6EADC437-D150-E241-B484-4AA1A40175D2}" type="presParOf" srcId="{76BC9BA6-1528-4C87-8842-92542DD3D0A9}" destId="{C08825CF-992C-4407-B6E6-3B53D09CCE9E}" srcOrd="4" destOrd="0" presId="urn:microsoft.com/office/officeart/2018/2/layout/IconCircleList"/>
    <dgm:cxn modelId="{42CB4F61-C694-AA4E-A6BA-75568896253E}" type="presParOf" srcId="{C08825CF-992C-4407-B6E6-3B53D09CCE9E}" destId="{331B9474-0A31-4752-94C1-CBD9EA26C1BB}" srcOrd="0" destOrd="0" presId="urn:microsoft.com/office/officeart/2018/2/layout/IconCircleList"/>
    <dgm:cxn modelId="{7B8E7CB8-FE5F-524D-A498-FA084F6528D8}" type="presParOf" srcId="{C08825CF-992C-4407-B6E6-3B53D09CCE9E}" destId="{088BF9D5-FD2F-4932-9425-55F07DE535E0}" srcOrd="1" destOrd="0" presId="urn:microsoft.com/office/officeart/2018/2/layout/IconCircleList"/>
    <dgm:cxn modelId="{5E7EAA6F-4A4C-0348-A85C-454187665C6B}" type="presParOf" srcId="{C08825CF-992C-4407-B6E6-3B53D09CCE9E}" destId="{6FB89324-DDA2-4D4C-A0EA-62459F94B714}" srcOrd="2" destOrd="0" presId="urn:microsoft.com/office/officeart/2018/2/layout/IconCircleList"/>
    <dgm:cxn modelId="{9CED3519-7A6B-9B45-87EF-38DCE066381B}" type="presParOf" srcId="{C08825CF-992C-4407-B6E6-3B53D09CCE9E}" destId="{0AABCF33-9F7A-4509-8636-3190AADBB5B5}" srcOrd="3" destOrd="0" presId="urn:microsoft.com/office/officeart/2018/2/layout/IconCircleList"/>
    <dgm:cxn modelId="{F4346D18-E0CA-3E4A-82A6-2B12506AA92B}" type="presParOf" srcId="{76BC9BA6-1528-4C87-8842-92542DD3D0A9}" destId="{9293CC9A-D2F3-4CB5-B9B9-DA5F79B8BC92}" srcOrd="5" destOrd="0" presId="urn:microsoft.com/office/officeart/2018/2/layout/IconCircleList"/>
    <dgm:cxn modelId="{4FDCEADB-A66F-F047-9D05-003B11F94069}" type="presParOf" srcId="{76BC9BA6-1528-4C87-8842-92542DD3D0A9}" destId="{A5ACF707-B8A7-404C-ACC9-E2F3756476C8}" srcOrd="6" destOrd="0" presId="urn:microsoft.com/office/officeart/2018/2/layout/IconCircleList"/>
    <dgm:cxn modelId="{E77C971F-234D-B04B-B0A8-7FF03043480A}" type="presParOf" srcId="{A5ACF707-B8A7-404C-ACC9-E2F3756476C8}" destId="{E54CAB04-996A-44B6-B23B-D60F52F84F2F}" srcOrd="0" destOrd="0" presId="urn:microsoft.com/office/officeart/2018/2/layout/IconCircleList"/>
    <dgm:cxn modelId="{4DFC154E-C978-BD4C-9844-9EFA5DC664ED}" type="presParOf" srcId="{A5ACF707-B8A7-404C-ACC9-E2F3756476C8}" destId="{12B651A2-D130-43E0-8811-D880B9D91827}" srcOrd="1" destOrd="0" presId="urn:microsoft.com/office/officeart/2018/2/layout/IconCircleList"/>
    <dgm:cxn modelId="{3BCF0321-379C-E947-BE3A-208F234AD9FF}" type="presParOf" srcId="{A5ACF707-B8A7-404C-ACC9-E2F3756476C8}" destId="{79E65DD5-767D-41FB-9170-44D22DDE607D}" srcOrd="2" destOrd="0" presId="urn:microsoft.com/office/officeart/2018/2/layout/IconCircleList"/>
    <dgm:cxn modelId="{94764178-E276-2B41-92DA-072A1C4B518E}" type="presParOf" srcId="{A5ACF707-B8A7-404C-ACC9-E2F3756476C8}" destId="{61D75430-F71E-4FBC-A57A-B85B15D65BC2}"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9FD160D-17E2-4B88-B2F0-7340FBDDC87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86DD326-4E7A-474A-98CB-F745068DCD26}">
      <dgm:prSet custT="1"/>
      <dgm:spPr/>
      <dgm:t>
        <a:bodyPr/>
        <a:lstStyle/>
        <a:p>
          <a:pPr>
            <a:lnSpc>
              <a:spcPct val="100000"/>
            </a:lnSpc>
          </a:pPr>
          <a:r>
            <a:rPr lang="en-US" sz="2000" dirty="0">
              <a:latin typeface="Sabon Next LT" panose="02000500000000000000" pitchFamily="2" charset="0"/>
              <a:cs typeface="Sabon Next LT" panose="02000500000000000000" pitchFamily="2" charset="0"/>
            </a:rPr>
            <a:t>Convolutional neural networks in combination with Image data generators and transfer learning has the capability of being an alternative approach for COVID-19 testing.</a:t>
          </a:r>
          <a:endParaRPr lang="en-US" sz="2000" dirty="0"/>
        </a:p>
      </dgm:t>
    </dgm:pt>
    <dgm:pt modelId="{D728EAA0-380A-41E4-99E2-2B46938A2E42}" type="parTrans" cxnId="{5C78716D-9305-4B6A-B9FC-C6B5A0AFAD6E}">
      <dgm:prSet/>
      <dgm:spPr/>
      <dgm:t>
        <a:bodyPr/>
        <a:lstStyle/>
        <a:p>
          <a:endParaRPr lang="en-US"/>
        </a:p>
      </dgm:t>
    </dgm:pt>
    <dgm:pt modelId="{D231D858-0A60-473B-B4C3-89862C79DF3A}" type="sibTrans" cxnId="{5C78716D-9305-4B6A-B9FC-C6B5A0AFAD6E}">
      <dgm:prSet/>
      <dgm:spPr/>
      <dgm:t>
        <a:bodyPr/>
        <a:lstStyle/>
        <a:p>
          <a:endParaRPr lang="en-US"/>
        </a:p>
      </dgm:t>
    </dgm:pt>
    <dgm:pt modelId="{F86DBE65-027A-4774-8C03-89B487EA8C0A}">
      <dgm:prSet custT="1"/>
      <dgm:spPr/>
      <dgm:t>
        <a:bodyPr/>
        <a:lstStyle/>
        <a:p>
          <a:pPr>
            <a:lnSpc>
              <a:spcPct val="100000"/>
            </a:lnSpc>
          </a:pPr>
          <a:r>
            <a:rPr lang="en-US" sz="2000" dirty="0">
              <a:latin typeface="Sabon Next LT" panose="02000500000000000000" pitchFamily="2" charset="0"/>
              <a:cs typeface="Sabon Next LT" panose="02000500000000000000" pitchFamily="2" charset="0"/>
            </a:rPr>
            <a:t>Deep learning architectures like ResNet50V2 and </a:t>
          </a:r>
          <a:r>
            <a:rPr lang="en-US" sz="2000" dirty="0" err="1">
              <a:latin typeface="Sabon Next LT" panose="02000500000000000000" pitchFamily="2" charset="0"/>
              <a:cs typeface="Sabon Next LT" panose="02000500000000000000" pitchFamily="2" charset="0"/>
            </a:rPr>
            <a:t>Xception</a:t>
          </a:r>
          <a:r>
            <a:rPr lang="en-US" sz="2000" dirty="0">
              <a:latin typeface="Sabon Next LT" panose="02000500000000000000" pitchFamily="2" charset="0"/>
              <a:cs typeface="Sabon Next LT" panose="02000500000000000000" pitchFamily="2" charset="0"/>
            </a:rPr>
            <a:t> along with algorithms like Support Vector Machine, Random Forest Classifier and Balanced Bagging Classifier are applicable. </a:t>
          </a:r>
          <a:endParaRPr lang="en-US" sz="2000" dirty="0"/>
        </a:p>
      </dgm:t>
    </dgm:pt>
    <dgm:pt modelId="{E1B3753E-2D9C-4AEF-AFC3-A22F1FB1C83A}" type="parTrans" cxnId="{AAF5955A-CE66-4EE2-8912-BF7892F7E084}">
      <dgm:prSet/>
      <dgm:spPr/>
      <dgm:t>
        <a:bodyPr/>
        <a:lstStyle/>
        <a:p>
          <a:endParaRPr lang="en-US"/>
        </a:p>
      </dgm:t>
    </dgm:pt>
    <dgm:pt modelId="{13EE0E57-0512-4489-B520-B5FABBC7ED2F}" type="sibTrans" cxnId="{AAF5955A-CE66-4EE2-8912-BF7892F7E084}">
      <dgm:prSet/>
      <dgm:spPr/>
      <dgm:t>
        <a:bodyPr/>
        <a:lstStyle/>
        <a:p>
          <a:endParaRPr lang="en-US"/>
        </a:p>
      </dgm:t>
    </dgm:pt>
    <dgm:pt modelId="{FFA30364-EF6D-4A97-832C-5ACC11DDB4A5}">
      <dgm:prSet custT="1"/>
      <dgm:spPr/>
      <dgm:t>
        <a:bodyPr/>
        <a:lstStyle/>
        <a:p>
          <a:pPr>
            <a:lnSpc>
              <a:spcPct val="100000"/>
            </a:lnSpc>
          </a:pPr>
          <a:r>
            <a:rPr lang="en-US" sz="2000" dirty="0">
              <a:latin typeface="Sabon Next LT" panose="02000500000000000000" pitchFamily="2" charset="0"/>
              <a:cs typeface="Sabon Next LT" panose="02000500000000000000" pitchFamily="2" charset="0"/>
            </a:rPr>
            <a:t>Using balanced weights for each class, stratified sampling and data augmentation are some of the techniques which can make the models robust and unbiased towards all classes.</a:t>
          </a:r>
          <a:endParaRPr lang="en-US" sz="2000" dirty="0"/>
        </a:p>
      </dgm:t>
    </dgm:pt>
    <dgm:pt modelId="{B0C3414C-34AA-456F-93F8-6AA45C9605DE}" type="sibTrans" cxnId="{7AF52BCD-86DB-4DFA-A969-EE408BF10C23}">
      <dgm:prSet/>
      <dgm:spPr/>
      <dgm:t>
        <a:bodyPr/>
        <a:lstStyle/>
        <a:p>
          <a:endParaRPr lang="en-US"/>
        </a:p>
      </dgm:t>
    </dgm:pt>
    <dgm:pt modelId="{4442E2D9-8080-4430-AB61-0FF45DF2EBF7}" type="parTrans" cxnId="{7AF52BCD-86DB-4DFA-A969-EE408BF10C23}">
      <dgm:prSet/>
      <dgm:spPr/>
      <dgm:t>
        <a:bodyPr/>
        <a:lstStyle/>
        <a:p>
          <a:endParaRPr lang="en-US"/>
        </a:p>
      </dgm:t>
    </dgm:pt>
    <dgm:pt modelId="{626746EC-A6C3-4CBF-97E7-E1522042C973}" type="pres">
      <dgm:prSet presAssocID="{79FD160D-17E2-4B88-B2F0-7340FBDDC87C}" presName="root" presStyleCnt="0">
        <dgm:presLayoutVars>
          <dgm:dir/>
          <dgm:resizeHandles val="exact"/>
        </dgm:presLayoutVars>
      </dgm:prSet>
      <dgm:spPr/>
    </dgm:pt>
    <dgm:pt modelId="{44D34B5C-236E-4CD4-B4F0-8F816125FDEA}" type="pres">
      <dgm:prSet presAssocID="{986DD326-4E7A-474A-98CB-F745068DCD26}" presName="compNode" presStyleCnt="0"/>
      <dgm:spPr/>
    </dgm:pt>
    <dgm:pt modelId="{28E27506-F057-48E2-9BC0-1DA62854F2B7}" type="pres">
      <dgm:prSet presAssocID="{986DD326-4E7A-474A-98CB-F745068DCD26}" presName="bgRect" presStyleLbl="bgShp" presStyleIdx="0" presStyleCnt="3" custLinFactNeighborY="994"/>
      <dgm:spPr/>
    </dgm:pt>
    <dgm:pt modelId="{B1DCD68F-E30A-4E34-9B0D-3A01472C9A35}" type="pres">
      <dgm:prSet presAssocID="{986DD326-4E7A-474A-98CB-F745068DCD2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D1926F90-F6DF-404A-B58C-9637B05E4228}" type="pres">
      <dgm:prSet presAssocID="{986DD326-4E7A-474A-98CB-F745068DCD26}" presName="spaceRect" presStyleCnt="0"/>
      <dgm:spPr/>
    </dgm:pt>
    <dgm:pt modelId="{2E184E61-587F-4578-B7F0-6B4962807979}" type="pres">
      <dgm:prSet presAssocID="{986DD326-4E7A-474A-98CB-F745068DCD26}" presName="parTx" presStyleLbl="revTx" presStyleIdx="0" presStyleCnt="3">
        <dgm:presLayoutVars>
          <dgm:chMax val="0"/>
          <dgm:chPref val="0"/>
        </dgm:presLayoutVars>
      </dgm:prSet>
      <dgm:spPr/>
    </dgm:pt>
    <dgm:pt modelId="{81CADDB9-3B2B-4ABE-A6A4-94A692798305}" type="pres">
      <dgm:prSet presAssocID="{D231D858-0A60-473B-B4C3-89862C79DF3A}" presName="sibTrans" presStyleCnt="0"/>
      <dgm:spPr/>
    </dgm:pt>
    <dgm:pt modelId="{6F385340-DF72-4552-BC0B-8CDBD45A4056}" type="pres">
      <dgm:prSet presAssocID="{F86DBE65-027A-4774-8C03-89B487EA8C0A}" presName="compNode" presStyleCnt="0"/>
      <dgm:spPr/>
    </dgm:pt>
    <dgm:pt modelId="{073C251C-3F00-4882-B943-79A6ED767500}" type="pres">
      <dgm:prSet presAssocID="{F86DBE65-027A-4774-8C03-89B487EA8C0A}" presName="bgRect" presStyleLbl="bgShp" presStyleIdx="1" presStyleCnt="3"/>
      <dgm:spPr/>
    </dgm:pt>
    <dgm:pt modelId="{E778F2C5-D53E-403B-BD15-482E91A272FC}" type="pres">
      <dgm:prSet presAssocID="{F86DBE65-027A-4774-8C03-89B487EA8C0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ierarchy"/>
        </a:ext>
      </dgm:extLst>
    </dgm:pt>
    <dgm:pt modelId="{7A60A269-0DD9-44E7-8C2F-894CBA7AA9A3}" type="pres">
      <dgm:prSet presAssocID="{F86DBE65-027A-4774-8C03-89B487EA8C0A}" presName="spaceRect" presStyleCnt="0"/>
      <dgm:spPr/>
    </dgm:pt>
    <dgm:pt modelId="{08B7584A-F460-4CB5-AA1D-EEA0FC615A4C}" type="pres">
      <dgm:prSet presAssocID="{F86DBE65-027A-4774-8C03-89B487EA8C0A}" presName="parTx" presStyleLbl="revTx" presStyleIdx="1" presStyleCnt="3">
        <dgm:presLayoutVars>
          <dgm:chMax val="0"/>
          <dgm:chPref val="0"/>
        </dgm:presLayoutVars>
      </dgm:prSet>
      <dgm:spPr/>
    </dgm:pt>
    <dgm:pt modelId="{A8A70610-3DEA-4386-A6E6-12986EE70D01}" type="pres">
      <dgm:prSet presAssocID="{13EE0E57-0512-4489-B520-B5FABBC7ED2F}" presName="sibTrans" presStyleCnt="0"/>
      <dgm:spPr/>
    </dgm:pt>
    <dgm:pt modelId="{63460CAF-5305-4581-9CD4-59365027C8AE}" type="pres">
      <dgm:prSet presAssocID="{FFA30364-EF6D-4A97-832C-5ACC11DDB4A5}" presName="compNode" presStyleCnt="0"/>
      <dgm:spPr/>
    </dgm:pt>
    <dgm:pt modelId="{ACCC86B0-1AFB-4ACD-975C-27E58F135D0C}" type="pres">
      <dgm:prSet presAssocID="{FFA30364-EF6D-4A97-832C-5ACC11DDB4A5}" presName="bgRect" presStyleLbl="bgShp" presStyleIdx="2" presStyleCnt="3" custLinFactNeighborX="-34548" custLinFactNeighborY="-4971"/>
      <dgm:spPr/>
    </dgm:pt>
    <dgm:pt modelId="{58335FE5-68B1-41F3-BA51-CB7589A79F33}" type="pres">
      <dgm:prSet presAssocID="{FFA30364-EF6D-4A97-832C-5ACC11DDB4A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64CA2EF4-2EBA-44C3-A0D7-654E5B93FB82}" type="pres">
      <dgm:prSet presAssocID="{FFA30364-EF6D-4A97-832C-5ACC11DDB4A5}" presName="spaceRect" presStyleCnt="0"/>
      <dgm:spPr/>
    </dgm:pt>
    <dgm:pt modelId="{6F79094E-71FF-4326-90F0-B7C1DD6A9CD8}" type="pres">
      <dgm:prSet presAssocID="{FFA30364-EF6D-4A97-832C-5ACC11DDB4A5}" presName="parTx" presStyleLbl="revTx" presStyleIdx="2" presStyleCnt="3">
        <dgm:presLayoutVars>
          <dgm:chMax val="0"/>
          <dgm:chPref val="0"/>
        </dgm:presLayoutVars>
      </dgm:prSet>
      <dgm:spPr/>
    </dgm:pt>
  </dgm:ptLst>
  <dgm:cxnLst>
    <dgm:cxn modelId="{83486C04-0BDC-401B-94B5-B7BDD4C4ABC7}" type="presOf" srcId="{FFA30364-EF6D-4A97-832C-5ACC11DDB4A5}" destId="{6F79094E-71FF-4326-90F0-B7C1DD6A9CD8}" srcOrd="0" destOrd="0" presId="urn:microsoft.com/office/officeart/2018/2/layout/IconVerticalSolidList"/>
    <dgm:cxn modelId="{5C78716D-9305-4B6A-B9FC-C6B5A0AFAD6E}" srcId="{79FD160D-17E2-4B88-B2F0-7340FBDDC87C}" destId="{986DD326-4E7A-474A-98CB-F745068DCD26}" srcOrd="0" destOrd="0" parTransId="{D728EAA0-380A-41E4-99E2-2B46938A2E42}" sibTransId="{D231D858-0A60-473B-B4C3-89862C79DF3A}"/>
    <dgm:cxn modelId="{3741E76D-DB92-4AA2-937F-C3582978F03C}" type="presOf" srcId="{986DD326-4E7A-474A-98CB-F745068DCD26}" destId="{2E184E61-587F-4578-B7F0-6B4962807979}" srcOrd="0" destOrd="0" presId="urn:microsoft.com/office/officeart/2018/2/layout/IconVerticalSolidList"/>
    <dgm:cxn modelId="{AAF5955A-CE66-4EE2-8912-BF7892F7E084}" srcId="{79FD160D-17E2-4B88-B2F0-7340FBDDC87C}" destId="{F86DBE65-027A-4774-8C03-89B487EA8C0A}" srcOrd="1" destOrd="0" parTransId="{E1B3753E-2D9C-4AEF-AFC3-A22F1FB1C83A}" sibTransId="{13EE0E57-0512-4489-B520-B5FABBC7ED2F}"/>
    <dgm:cxn modelId="{E8C10D97-8B65-4CDC-8160-FE24A8017BF5}" type="presOf" srcId="{79FD160D-17E2-4B88-B2F0-7340FBDDC87C}" destId="{626746EC-A6C3-4CBF-97E7-E1522042C973}" srcOrd="0" destOrd="0" presId="urn:microsoft.com/office/officeart/2018/2/layout/IconVerticalSolidList"/>
    <dgm:cxn modelId="{1FD791CC-4CD0-4B18-B3A9-A4AEDE2D596C}" type="presOf" srcId="{F86DBE65-027A-4774-8C03-89B487EA8C0A}" destId="{08B7584A-F460-4CB5-AA1D-EEA0FC615A4C}" srcOrd="0" destOrd="0" presId="urn:microsoft.com/office/officeart/2018/2/layout/IconVerticalSolidList"/>
    <dgm:cxn modelId="{7AF52BCD-86DB-4DFA-A969-EE408BF10C23}" srcId="{79FD160D-17E2-4B88-B2F0-7340FBDDC87C}" destId="{FFA30364-EF6D-4A97-832C-5ACC11DDB4A5}" srcOrd="2" destOrd="0" parTransId="{4442E2D9-8080-4430-AB61-0FF45DF2EBF7}" sibTransId="{B0C3414C-34AA-456F-93F8-6AA45C9605DE}"/>
    <dgm:cxn modelId="{58A8D4A4-0701-4B27-B4FA-412E0034F9A4}" type="presParOf" srcId="{626746EC-A6C3-4CBF-97E7-E1522042C973}" destId="{44D34B5C-236E-4CD4-B4F0-8F816125FDEA}" srcOrd="0" destOrd="0" presId="urn:microsoft.com/office/officeart/2018/2/layout/IconVerticalSolidList"/>
    <dgm:cxn modelId="{FFEB2291-6685-4E01-BFFE-6BA3849CA8F2}" type="presParOf" srcId="{44D34B5C-236E-4CD4-B4F0-8F816125FDEA}" destId="{28E27506-F057-48E2-9BC0-1DA62854F2B7}" srcOrd="0" destOrd="0" presId="urn:microsoft.com/office/officeart/2018/2/layout/IconVerticalSolidList"/>
    <dgm:cxn modelId="{6C859DEE-E55F-4849-AF78-0955E29F6C9B}" type="presParOf" srcId="{44D34B5C-236E-4CD4-B4F0-8F816125FDEA}" destId="{B1DCD68F-E30A-4E34-9B0D-3A01472C9A35}" srcOrd="1" destOrd="0" presId="urn:microsoft.com/office/officeart/2018/2/layout/IconVerticalSolidList"/>
    <dgm:cxn modelId="{4DE01EA8-F238-411D-8DDF-B540ED6201C9}" type="presParOf" srcId="{44D34B5C-236E-4CD4-B4F0-8F816125FDEA}" destId="{D1926F90-F6DF-404A-B58C-9637B05E4228}" srcOrd="2" destOrd="0" presId="urn:microsoft.com/office/officeart/2018/2/layout/IconVerticalSolidList"/>
    <dgm:cxn modelId="{20E7C610-8976-46C6-B2C9-FE4C000D5B91}" type="presParOf" srcId="{44D34B5C-236E-4CD4-B4F0-8F816125FDEA}" destId="{2E184E61-587F-4578-B7F0-6B4962807979}" srcOrd="3" destOrd="0" presId="urn:microsoft.com/office/officeart/2018/2/layout/IconVerticalSolidList"/>
    <dgm:cxn modelId="{E73B9AB9-136A-47C4-8E7D-CE0C3F145BBB}" type="presParOf" srcId="{626746EC-A6C3-4CBF-97E7-E1522042C973}" destId="{81CADDB9-3B2B-4ABE-A6A4-94A692798305}" srcOrd="1" destOrd="0" presId="urn:microsoft.com/office/officeart/2018/2/layout/IconVerticalSolidList"/>
    <dgm:cxn modelId="{D928083F-3D88-46F9-BE12-D1BD2CD3238F}" type="presParOf" srcId="{626746EC-A6C3-4CBF-97E7-E1522042C973}" destId="{6F385340-DF72-4552-BC0B-8CDBD45A4056}" srcOrd="2" destOrd="0" presId="urn:microsoft.com/office/officeart/2018/2/layout/IconVerticalSolidList"/>
    <dgm:cxn modelId="{F4FFA0AA-68AE-4DF4-989F-231B38B8C47C}" type="presParOf" srcId="{6F385340-DF72-4552-BC0B-8CDBD45A4056}" destId="{073C251C-3F00-4882-B943-79A6ED767500}" srcOrd="0" destOrd="0" presId="urn:microsoft.com/office/officeart/2018/2/layout/IconVerticalSolidList"/>
    <dgm:cxn modelId="{AA99B7A4-0CE7-445A-B216-408762848AC3}" type="presParOf" srcId="{6F385340-DF72-4552-BC0B-8CDBD45A4056}" destId="{E778F2C5-D53E-403B-BD15-482E91A272FC}" srcOrd="1" destOrd="0" presId="urn:microsoft.com/office/officeart/2018/2/layout/IconVerticalSolidList"/>
    <dgm:cxn modelId="{340696C9-756C-4DED-A337-E0D17B198B28}" type="presParOf" srcId="{6F385340-DF72-4552-BC0B-8CDBD45A4056}" destId="{7A60A269-0DD9-44E7-8C2F-894CBA7AA9A3}" srcOrd="2" destOrd="0" presId="urn:microsoft.com/office/officeart/2018/2/layout/IconVerticalSolidList"/>
    <dgm:cxn modelId="{9189A0A3-18C3-4463-B148-D70A3626977C}" type="presParOf" srcId="{6F385340-DF72-4552-BC0B-8CDBD45A4056}" destId="{08B7584A-F460-4CB5-AA1D-EEA0FC615A4C}" srcOrd="3" destOrd="0" presId="urn:microsoft.com/office/officeart/2018/2/layout/IconVerticalSolidList"/>
    <dgm:cxn modelId="{56C736D0-A6E0-424E-A032-A649B48DD8A9}" type="presParOf" srcId="{626746EC-A6C3-4CBF-97E7-E1522042C973}" destId="{A8A70610-3DEA-4386-A6E6-12986EE70D01}" srcOrd="3" destOrd="0" presId="urn:microsoft.com/office/officeart/2018/2/layout/IconVerticalSolidList"/>
    <dgm:cxn modelId="{B7D39063-6EB0-4AD9-91E1-EC45CE1A03C2}" type="presParOf" srcId="{626746EC-A6C3-4CBF-97E7-E1522042C973}" destId="{63460CAF-5305-4581-9CD4-59365027C8AE}" srcOrd="4" destOrd="0" presId="urn:microsoft.com/office/officeart/2018/2/layout/IconVerticalSolidList"/>
    <dgm:cxn modelId="{D45A2485-39C0-4022-BEB5-40FDC7A5257F}" type="presParOf" srcId="{63460CAF-5305-4581-9CD4-59365027C8AE}" destId="{ACCC86B0-1AFB-4ACD-975C-27E58F135D0C}" srcOrd="0" destOrd="0" presId="urn:microsoft.com/office/officeart/2018/2/layout/IconVerticalSolidList"/>
    <dgm:cxn modelId="{4D971734-5A95-46C3-95DE-B72B1715BE88}" type="presParOf" srcId="{63460CAF-5305-4581-9CD4-59365027C8AE}" destId="{58335FE5-68B1-41F3-BA51-CB7589A79F33}" srcOrd="1" destOrd="0" presId="urn:microsoft.com/office/officeart/2018/2/layout/IconVerticalSolidList"/>
    <dgm:cxn modelId="{852F4EC0-2544-4F6C-8344-35ABB9C5D135}" type="presParOf" srcId="{63460CAF-5305-4581-9CD4-59365027C8AE}" destId="{64CA2EF4-2EBA-44C3-A0D7-654E5B93FB82}" srcOrd="2" destOrd="0" presId="urn:microsoft.com/office/officeart/2018/2/layout/IconVerticalSolidList"/>
    <dgm:cxn modelId="{E5BD9316-5365-43FB-896C-7DCC43ABB24F}" type="presParOf" srcId="{63460CAF-5305-4581-9CD4-59365027C8AE}" destId="{6F79094E-71FF-4326-90F0-B7C1DD6A9CD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8139E64-A74D-4ED5-A76D-5E7B3E5F8D18}" type="doc">
      <dgm:prSet loTypeId="urn:microsoft.com/office/officeart/2018/5/layout/Centered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2A830D00-1E81-4E08-9B20-8A7D657485EE}">
      <dgm:prSet custT="1"/>
      <dgm:spPr/>
      <dgm:t>
        <a:bodyPr/>
        <a:lstStyle/>
        <a:p>
          <a:pPr>
            <a:lnSpc>
              <a:spcPct val="100000"/>
            </a:lnSpc>
            <a:defRPr b="1"/>
          </a:pPr>
          <a:r>
            <a:rPr lang="en-US" sz="2800" dirty="0">
              <a:latin typeface="Sabon Next LT" panose="02000500000000000000" pitchFamily="2" charset="0"/>
              <a:cs typeface="Sabon Next LT" panose="02000500000000000000" pitchFamily="2" charset="0"/>
            </a:rPr>
            <a:t>Research</a:t>
          </a:r>
        </a:p>
      </dgm:t>
    </dgm:pt>
    <dgm:pt modelId="{61396DFF-9084-444E-AB7D-E136AE09AFD5}" type="parTrans" cxnId="{58DFA673-1094-4E1E-A115-E50D1BE95101}">
      <dgm:prSet/>
      <dgm:spPr/>
      <dgm:t>
        <a:bodyPr/>
        <a:lstStyle/>
        <a:p>
          <a:endParaRPr lang="en-US"/>
        </a:p>
      </dgm:t>
    </dgm:pt>
    <dgm:pt modelId="{9A314D51-A368-4D06-94F7-C8E7F5169545}" type="sibTrans" cxnId="{58DFA673-1094-4E1E-A115-E50D1BE95101}">
      <dgm:prSet/>
      <dgm:spPr/>
      <dgm:t>
        <a:bodyPr/>
        <a:lstStyle/>
        <a:p>
          <a:endParaRPr lang="en-US"/>
        </a:p>
      </dgm:t>
    </dgm:pt>
    <dgm:pt modelId="{B856D981-881C-4CB8-9E99-F279664C373D}">
      <dgm:prSet custT="1"/>
      <dgm:spPr/>
      <dgm:t>
        <a:bodyPr/>
        <a:lstStyle/>
        <a:p>
          <a:pPr>
            <a:lnSpc>
              <a:spcPct val="100000"/>
            </a:lnSpc>
          </a:pPr>
          <a:r>
            <a:rPr lang="en-US" sz="2000" dirty="0">
              <a:latin typeface="Sabon Next LT" panose="02000500000000000000" pitchFamily="2" charset="0"/>
              <a:cs typeface="Sabon Next LT" panose="02000500000000000000" pitchFamily="2" charset="0"/>
            </a:rPr>
            <a:t>The ‘Other’ category can be researched to understand the kind of cases contained in this class.</a:t>
          </a:r>
          <a:endParaRPr lang="en-US" sz="2000" dirty="0"/>
        </a:p>
      </dgm:t>
    </dgm:pt>
    <dgm:pt modelId="{0879343A-46C8-4970-A7CA-B4C09D7AA947}" type="parTrans" cxnId="{3257B9DA-76AE-4FE3-B5C5-4B01A409FD01}">
      <dgm:prSet/>
      <dgm:spPr/>
      <dgm:t>
        <a:bodyPr/>
        <a:lstStyle/>
        <a:p>
          <a:endParaRPr lang="en-US"/>
        </a:p>
      </dgm:t>
    </dgm:pt>
    <dgm:pt modelId="{DED2BC80-660E-4D01-97E5-F17345910609}" type="sibTrans" cxnId="{3257B9DA-76AE-4FE3-B5C5-4B01A409FD01}">
      <dgm:prSet/>
      <dgm:spPr/>
      <dgm:t>
        <a:bodyPr/>
        <a:lstStyle/>
        <a:p>
          <a:endParaRPr lang="en-US"/>
        </a:p>
      </dgm:t>
    </dgm:pt>
    <dgm:pt modelId="{CF1561FE-FCC2-494A-91D8-618E65012FCD}">
      <dgm:prSet custT="1"/>
      <dgm:spPr/>
      <dgm:t>
        <a:bodyPr/>
        <a:lstStyle/>
        <a:p>
          <a:pPr>
            <a:lnSpc>
              <a:spcPct val="100000"/>
            </a:lnSpc>
            <a:defRPr b="1"/>
          </a:pPr>
          <a:r>
            <a:rPr lang="en-US" sz="2800" dirty="0">
              <a:latin typeface="Sabon Next LT" panose="02000500000000000000" pitchFamily="2" charset="0"/>
              <a:cs typeface="Sabon Next LT" panose="02000500000000000000" pitchFamily="2" charset="0"/>
            </a:rPr>
            <a:t>Enhance</a:t>
          </a:r>
        </a:p>
      </dgm:t>
    </dgm:pt>
    <dgm:pt modelId="{3185D7E9-4ADA-4FC9-BCEE-996555FC1314}" type="parTrans" cxnId="{602C3901-53D4-4300-A0E7-B4E5CECD63FC}">
      <dgm:prSet/>
      <dgm:spPr/>
      <dgm:t>
        <a:bodyPr/>
        <a:lstStyle/>
        <a:p>
          <a:endParaRPr lang="en-US"/>
        </a:p>
      </dgm:t>
    </dgm:pt>
    <dgm:pt modelId="{E38D2DD7-0E7A-4A2B-9514-8B30591C06F4}" type="sibTrans" cxnId="{602C3901-53D4-4300-A0E7-B4E5CECD63FC}">
      <dgm:prSet/>
      <dgm:spPr/>
      <dgm:t>
        <a:bodyPr/>
        <a:lstStyle/>
        <a:p>
          <a:endParaRPr lang="en-US"/>
        </a:p>
      </dgm:t>
    </dgm:pt>
    <dgm:pt modelId="{10B3113F-23F5-45CF-8D3D-906980568F20}">
      <dgm:prSet custT="1"/>
      <dgm:spPr/>
      <dgm:t>
        <a:bodyPr/>
        <a:lstStyle/>
        <a:p>
          <a:pPr>
            <a:lnSpc>
              <a:spcPct val="100000"/>
            </a:lnSpc>
          </a:pPr>
          <a:r>
            <a:rPr lang="en-US" sz="2000" dirty="0">
              <a:latin typeface="Sabon Next LT" panose="02000500000000000000" pitchFamily="2" charset="0"/>
              <a:cs typeface="Sabon Next LT" panose="02000500000000000000" pitchFamily="2" charset="0"/>
            </a:rPr>
            <a:t>Collection of more lung ultrasound for enhancing classification model’s performance.</a:t>
          </a:r>
          <a:endParaRPr lang="en-US" sz="2000" dirty="0"/>
        </a:p>
      </dgm:t>
    </dgm:pt>
    <dgm:pt modelId="{4E3A366F-E5DB-4BF7-BCF8-32EB87542478}" type="parTrans" cxnId="{7379D84E-9A13-4D23-AF96-B31CAB0A6C69}">
      <dgm:prSet/>
      <dgm:spPr/>
      <dgm:t>
        <a:bodyPr/>
        <a:lstStyle/>
        <a:p>
          <a:endParaRPr lang="en-US"/>
        </a:p>
      </dgm:t>
    </dgm:pt>
    <dgm:pt modelId="{9A2E851F-3926-4EAE-B7B9-293ABCABE0FB}" type="sibTrans" cxnId="{7379D84E-9A13-4D23-AF96-B31CAB0A6C69}">
      <dgm:prSet/>
      <dgm:spPr/>
      <dgm:t>
        <a:bodyPr/>
        <a:lstStyle/>
        <a:p>
          <a:endParaRPr lang="en-US"/>
        </a:p>
      </dgm:t>
    </dgm:pt>
    <dgm:pt modelId="{ABADC337-1244-46E5-AD84-63E3E9466D55}">
      <dgm:prSet custT="1"/>
      <dgm:spPr/>
      <dgm:t>
        <a:bodyPr/>
        <a:lstStyle/>
        <a:p>
          <a:pPr>
            <a:lnSpc>
              <a:spcPct val="100000"/>
            </a:lnSpc>
            <a:defRPr b="1"/>
          </a:pPr>
          <a:r>
            <a:rPr lang="en-US" sz="2800" dirty="0">
              <a:latin typeface="Sabon Next LT" panose="02000500000000000000" pitchFamily="2" charset="0"/>
              <a:cs typeface="Sabon Next LT" panose="02000500000000000000" pitchFamily="2" charset="0"/>
            </a:rPr>
            <a:t>Validate</a:t>
          </a:r>
        </a:p>
      </dgm:t>
    </dgm:pt>
    <dgm:pt modelId="{A95E26ED-D822-4B82-8885-3180075501B6}" type="parTrans" cxnId="{12B3571A-4E13-4534-A042-923E6FD3E0A9}">
      <dgm:prSet/>
      <dgm:spPr/>
      <dgm:t>
        <a:bodyPr/>
        <a:lstStyle/>
        <a:p>
          <a:endParaRPr lang="en-US"/>
        </a:p>
      </dgm:t>
    </dgm:pt>
    <dgm:pt modelId="{B1C4EE41-E556-4A19-A500-33FBFDAA3961}" type="sibTrans" cxnId="{12B3571A-4E13-4534-A042-923E6FD3E0A9}">
      <dgm:prSet/>
      <dgm:spPr/>
      <dgm:t>
        <a:bodyPr/>
        <a:lstStyle/>
        <a:p>
          <a:endParaRPr lang="en-US"/>
        </a:p>
      </dgm:t>
    </dgm:pt>
    <dgm:pt modelId="{0BF17353-7BD3-45F2-AAEE-AF63934D7341}">
      <dgm:prSet custT="1"/>
      <dgm:spPr/>
      <dgm:t>
        <a:bodyPr/>
        <a:lstStyle/>
        <a:p>
          <a:pPr>
            <a:lnSpc>
              <a:spcPct val="100000"/>
            </a:lnSpc>
          </a:pPr>
          <a:r>
            <a:rPr lang="en-US" sz="2000" dirty="0"/>
            <a:t>Validating model performance with RT-PCR results.</a:t>
          </a:r>
        </a:p>
      </dgm:t>
    </dgm:pt>
    <dgm:pt modelId="{7A7D999F-6A72-48FF-9722-AACABE234D9F}" type="parTrans" cxnId="{F6DF6C6D-2D99-4E13-8B6A-9C870DF6EB7B}">
      <dgm:prSet/>
      <dgm:spPr/>
      <dgm:t>
        <a:bodyPr/>
        <a:lstStyle/>
        <a:p>
          <a:endParaRPr lang="en-US"/>
        </a:p>
      </dgm:t>
    </dgm:pt>
    <dgm:pt modelId="{AFFB1657-3480-4E13-8FC4-BC2C6F8A9D4A}" type="sibTrans" cxnId="{F6DF6C6D-2D99-4E13-8B6A-9C870DF6EB7B}">
      <dgm:prSet/>
      <dgm:spPr/>
      <dgm:t>
        <a:bodyPr/>
        <a:lstStyle/>
        <a:p>
          <a:endParaRPr lang="en-US"/>
        </a:p>
      </dgm:t>
    </dgm:pt>
    <dgm:pt modelId="{B4869689-F168-42AF-9DE8-0893B7114D15}">
      <dgm:prSet custT="1"/>
      <dgm:spPr/>
      <dgm:t>
        <a:bodyPr/>
        <a:lstStyle/>
        <a:p>
          <a:pPr>
            <a:lnSpc>
              <a:spcPct val="100000"/>
            </a:lnSpc>
            <a:defRPr b="1"/>
          </a:pPr>
          <a:r>
            <a:rPr lang="en-US" sz="2800" dirty="0">
              <a:latin typeface="Sabon Next LT" panose="02000500000000000000" pitchFamily="2" charset="0"/>
              <a:cs typeface="Sabon Next LT" panose="02000500000000000000" pitchFamily="2" charset="0"/>
            </a:rPr>
            <a:t>Expand</a:t>
          </a:r>
        </a:p>
      </dgm:t>
    </dgm:pt>
    <dgm:pt modelId="{99635391-3677-42DD-91F7-25726A94E450}" type="parTrans" cxnId="{2C1EF187-4CEF-4073-A8E0-ECA6A6F894A8}">
      <dgm:prSet/>
      <dgm:spPr/>
      <dgm:t>
        <a:bodyPr/>
        <a:lstStyle/>
        <a:p>
          <a:endParaRPr lang="en-US"/>
        </a:p>
      </dgm:t>
    </dgm:pt>
    <dgm:pt modelId="{83B868D0-97B9-42DA-9D03-F315E780EFE4}" type="sibTrans" cxnId="{2C1EF187-4CEF-4073-A8E0-ECA6A6F894A8}">
      <dgm:prSet/>
      <dgm:spPr/>
      <dgm:t>
        <a:bodyPr/>
        <a:lstStyle/>
        <a:p>
          <a:endParaRPr lang="en-US"/>
        </a:p>
      </dgm:t>
    </dgm:pt>
    <dgm:pt modelId="{DBBBBA48-A9A3-4283-846E-E9E4B181656E}">
      <dgm:prSet custT="1"/>
      <dgm:spPr/>
      <dgm:t>
        <a:bodyPr/>
        <a:lstStyle/>
        <a:p>
          <a:pPr>
            <a:lnSpc>
              <a:spcPct val="100000"/>
            </a:lnSpc>
          </a:pPr>
          <a:r>
            <a:rPr lang="en-US" sz="2000" dirty="0">
              <a:latin typeface="Sabon Next LT" panose="02000500000000000000" pitchFamily="2" charset="0"/>
              <a:cs typeface="Sabon Next LT" panose="02000500000000000000" pitchFamily="2" charset="0"/>
            </a:rPr>
            <a:t>Scope expansion by including more cases other than COVID, Normal and Pneumonia</a:t>
          </a:r>
          <a:r>
            <a:rPr lang="en-US" sz="1700" dirty="0">
              <a:latin typeface="Sabon Next LT" panose="02000500000000000000" pitchFamily="2" charset="0"/>
              <a:cs typeface="Sabon Next LT" panose="02000500000000000000" pitchFamily="2" charset="0"/>
            </a:rPr>
            <a:t>.</a:t>
          </a:r>
          <a:endParaRPr lang="en-US" sz="1700" dirty="0"/>
        </a:p>
      </dgm:t>
    </dgm:pt>
    <dgm:pt modelId="{38DA973F-603D-4A49-808E-468609930D33}" type="parTrans" cxnId="{40CCF383-D986-4C78-9476-2C2328CC4D89}">
      <dgm:prSet/>
      <dgm:spPr/>
      <dgm:t>
        <a:bodyPr/>
        <a:lstStyle/>
        <a:p>
          <a:endParaRPr lang="en-US"/>
        </a:p>
      </dgm:t>
    </dgm:pt>
    <dgm:pt modelId="{A40031CC-2C6A-4AD2-9F22-ABD740B18E1D}" type="sibTrans" cxnId="{40CCF383-D986-4C78-9476-2C2328CC4D89}">
      <dgm:prSet/>
      <dgm:spPr/>
      <dgm:t>
        <a:bodyPr/>
        <a:lstStyle/>
        <a:p>
          <a:endParaRPr lang="en-US"/>
        </a:p>
      </dgm:t>
    </dgm:pt>
    <dgm:pt modelId="{49066370-BB8F-4888-B184-8B7BC49DCDA6}" type="pres">
      <dgm:prSet presAssocID="{B8139E64-A74D-4ED5-A76D-5E7B3E5F8D18}" presName="root" presStyleCnt="0">
        <dgm:presLayoutVars>
          <dgm:dir/>
          <dgm:resizeHandles val="exact"/>
        </dgm:presLayoutVars>
      </dgm:prSet>
      <dgm:spPr/>
    </dgm:pt>
    <dgm:pt modelId="{BF55AA20-E7B1-4F85-AE5D-7EF8A4F2B9BF}" type="pres">
      <dgm:prSet presAssocID="{2A830D00-1E81-4E08-9B20-8A7D657485EE}" presName="compNode" presStyleCnt="0"/>
      <dgm:spPr/>
    </dgm:pt>
    <dgm:pt modelId="{B01E6E7B-24E9-447B-85C5-638EB13C6ED8}" type="pres">
      <dgm:prSet presAssocID="{2A830D00-1E81-4E08-9B20-8A7D657485E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ospital"/>
        </a:ext>
      </dgm:extLst>
    </dgm:pt>
    <dgm:pt modelId="{6E33A4BA-0FFA-469C-9A3E-75D6A2A7FDF3}" type="pres">
      <dgm:prSet presAssocID="{2A830D00-1E81-4E08-9B20-8A7D657485EE}" presName="iconSpace" presStyleCnt="0"/>
      <dgm:spPr/>
    </dgm:pt>
    <dgm:pt modelId="{AA0CCB56-AF03-493E-BF2F-2207220ED5BA}" type="pres">
      <dgm:prSet presAssocID="{2A830D00-1E81-4E08-9B20-8A7D657485EE}" presName="parTx" presStyleLbl="revTx" presStyleIdx="0" presStyleCnt="8">
        <dgm:presLayoutVars>
          <dgm:chMax val="0"/>
          <dgm:chPref val="0"/>
        </dgm:presLayoutVars>
      </dgm:prSet>
      <dgm:spPr/>
    </dgm:pt>
    <dgm:pt modelId="{705BB095-3D5E-4732-A978-F5E3941DA392}" type="pres">
      <dgm:prSet presAssocID="{2A830D00-1E81-4E08-9B20-8A7D657485EE}" presName="txSpace" presStyleCnt="0"/>
      <dgm:spPr/>
    </dgm:pt>
    <dgm:pt modelId="{1AC29698-EA15-42C5-8436-286E910DC02C}" type="pres">
      <dgm:prSet presAssocID="{2A830D00-1E81-4E08-9B20-8A7D657485EE}" presName="desTx" presStyleLbl="revTx" presStyleIdx="1" presStyleCnt="8">
        <dgm:presLayoutVars/>
      </dgm:prSet>
      <dgm:spPr/>
    </dgm:pt>
    <dgm:pt modelId="{A038B5D6-90BB-4AA5-AD2C-D288AC22EC49}" type="pres">
      <dgm:prSet presAssocID="{9A314D51-A368-4D06-94F7-C8E7F5169545}" presName="sibTrans" presStyleCnt="0"/>
      <dgm:spPr/>
    </dgm:pt>
    <dgm:pt modelId="{497450D0-ADF6-43EB-B1E6-CADE948E000E}" type="pres">
      <dgm:prSet presAssocID="{CF1561FE-FCC2-494A-91D8-618E65012FCD}" presName="compNode" presStyleCnt="0"/>
      <dgm:spPr/>
    </dgm:pt>
    <dgm:pt modelId="{835C6257-F380-4B90-A8CD-95DEF11F5E67}" type="pres">
      <dgm:prSet presAssocID="{CF1561FE-FCC2-494A-91D8-618E65012FCD}" presName="iconRect" presStyleLbl="node1" presStyleIdx="1" presStyleCnt="4"/>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pt>
    <dgm:pt modelId="{9DC2EEC3-19DD-4EF9-BEE7-3BC0A3EA25D2}" type="pres">
      <dgm:prSet presAssocID="{CF1561FE-FCC2-494A-91D8-618E65012FCD}" presName="iconSpace" presStyleCnt="0"/>
      <dgm:spPr/>
    </dgm:pt>
    <dgm:pt modelId="{AE8A355E-0212-445E-A8F5-31071DD1C522}" type="pres">
      <dgm:prSet presAssocID="{CF1561FE-FCC2-494A-91D8-618E65012FCD}" presName="parTx" presStyleLbl="revTx" presStyleIdx="2" presStyleCnt="8">
        <dgm:presLayoutVars>
          <dgm:chMax val="0"/>
          <dgm:chPref val="0"/>
        </dgm:presLayoutVars>
      </dgm:prSet>
      <dgm:spPr/>
    </dgm:pt>
    <dgm:pt modelId="{87DC464B-424C-4444-98C7-6F760F35FE7A}" type="pres">
      <dgm:prSet presAssocID="{CF1561FE-FCC2-494A-91D8-618E65012FCD}" presName="txSpace" presStyleCnt="0"/>
      <dgm:spPr/>
    </dgm:pt>
    <dgm:pt modelId="{6CD96AC2-59D7-4FBA-9951-B9DF055DAFF5}" type="pres">
      <dgm:prSet presAssocID="{CF1561FE-FCC2-494A-91D8-618E65012FCD}" presName="desTx" presStyleLbl="revTx" presStyleIdx="3" presStyleCnt="8">
        <dgm:presLayoutVars/>
      </dgm:prSet>
      <dgm:spPr/>
    </dgm:pt>
    <dgm:pt modelId="{3C90853A-9ECD-4EA7-B880-BB41CFA42624}" type="pres">
      <dgm:prSet presAssocID="{E38D2DD7-0E7A-4A2B-9514-8B30591C06F4}" presName="sibTrans" presStyleCnt="0"/>
      <dgm:spPr/>
    </dgm:pt>
    <dgm:pt modelId="{ACE15414-AF6E-4C38-A136-BDCC15D4C7C6}" type="pres">
      <dgm:prSet presAssocID="{ABADC337-1244-46E5-AD84-63E3E9466D55}" presName="compNode" presStyleCnt="0"/>
      <dgm:spPr/>
    </dgm:pt>
    <dgm:pt modelId="{A7E47857-34F6-450E-A0A1-8E3C400E2719}" type="pres">
      <dgm:prSet presAssocID="{ABADC337-1244-46E5-AD84-63E3E9466D5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NA"/>
        </a:ext>
      </dgm:extLst>
    </dgm:pt>
    <dgm:pt modelId="{DC4F067E-09DB-46E0-A1FD-58745D549CE8}" type="pres">
      <dgm:prSet presAssocID="{ABADC337-1244-46E5-AD84-63E3E9466D55}" presName="iconSpace" presStyleCnt="0"/>
      <dgm:spPr/>
    </dgm:pt>
    <dgm:pt modelId="{F2625445-8669-4AAE-A45D-136D5E90C66B}" type="pres">
      <dgm:prSet presAssocID="{ABADC337-1244-46E5-AD84-63E3E9466D55}" presName="parTx" presStyleLbl="revTx" presStyleIdx="4" presStyleCnt="8">
        <dgm:presLayoutVars>
          <dgm:chMax val="0"/>
          <dgm:chPref val="0"/>
        </dgm:presLayoutVars>
      </dgm:prSet>
      <dgm:spPr/>
    </dgm:pt>
    <dgm:pt modelId="{B36BF03D-9A1C-49FE-BEEC-CB5354250B4F}" type="pres">
      <dgm:prSet presAssocID="{ABADC337-1244-46E5-AD84-63E3E9466D55}" presName="txSpace" presStyleCnt="0"/>
      <dgm:spPr/>
    </dgm:pt>
    <dgm:pt modelId="{110FD6BF-D795-434A-A959-ABF98D9BA523}" type="pres">
      <dgm:prSet presAssocID="{ABADC337-1244-46E5-AD84-63E3E9466D55}" presName="desTx" presStyleLbl="revTx" presStyleIdx="5" presStyleCnt="8">
        <dgm:presLayoutVars/>
      </dgm:prSet>
      <dgm:spPr/>
    </dgm:pt>
    <dgm:pt modelId="{35DD85E7-6E50-4BBA-9D4A-39B7C197D566}" type="pres">
      <dgm:prSet presAssocID="{B1C4EE41-E556-4A19-A500-33FBFDAA3961}" presName="sibTrans" presStyleCnt="0"/>
      <dgm:spPr/>
    </dgm:pt>
    <dgm:pt modelId="{F9DDC5BF-C181-4D68-A334-CA9CFCA08D51}" type="pres">
      <dgm:prSet presAssocID="{B4869689-F168-42AF-9DE8-0893B7114D15}" presName="compNode" presStyleCnt="0"/>
      <dgm:spPr/>
    </dgm:pt>
    <dgm:pt modelId="{BAAFBF4E-6C97-4A4B-AB06-F9D9CCD38842}" type="pres">
      <dgm:prSet presAssocID="{B4869689-F168-42AF-9DE8-0893B7114D1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ungs"/>
        </a:ext>
      </dgm:extLst>
    </dgm:pt>
    <dgm:pt modelId="{867F2980-9DE4-4A86-9161-85208013DAC8}" type="pres">
      <dgm:prSet presAssocID="{B4869689-F168-42AF-9DE8-0893B7114D15}" presName="iconSpace" presStyleCnt="0"/>
      <dgm:spPr/>
    </dgm:pt>
    <dgm:pt modelId="{121189DD-4636-4A2B-9776-123CD8431878}" type="pres">
      <dgm:prSet presAssocID="{B4869689-F168-42AF-9DE8-0893B7114D15}" presName="parTx" presStyleLbl="revTx" presStyleIdx="6" presStyleCnt="8">
        <dgm:presLayoutVars>
          <dgm:chMax val="0"/>
          <dgm:chPref val="0"/>
        </dgm:presLayoutVars>
      </dgm:prSet>
      <dgm:spPr/>
    </dgm:pt>
    <dgm:pt modelId="{B9CD7EE2-C01D-4A73-B203-1221300A2B9D}" type="pres">
      <dgm:prSet presAssocID="{B4869689-F168-42AF-9DE8-0893B7114D15}" presName="txSpace" presStyleCnt="0"/>
      <dgm:spPr/>
    </dgm:pt>
    <dgm:pt modelId="{80E9E73D-EB99-4B2D-A948-7BF3D1E51A5A}" type="pres">
      <dgm:prSet presAssocID="{B4869689-F168-42AF-9DE8-0893B7114D15}" presName="desTx" presStyleLbl="revTx" presStyleIdx="7" presStyleCnt="8">
        <dgm:presLayoutVars/>
      </dgm:prSet>
      <dgm:spPr/>
    </dgm:pt>
  </dgm:ptLst>
  <dgm:cxnLst>
    <dgm:cxn modelId="{602C3901-53D4-4300-A0E7-B4E5CECD63FC}" srcId="{B8139E64-A74D-4ED5-A76D-5E7B3E5F8D18}" destId="{CF1561FE-FCC2-494A-91D8-618E65012FCD}" srcOrd="1" destOrd="0" parTransId="{3185D7E9-4ADA-4FC9-BCEE-996555FC1314}" sibTransId="{E38D2DD7-0E7A-4A2B-9514-8B30591C06F4}"/>
    <dgm:cxn modelId="{12B3571A-4E13-4534-A042-923E6FD3E0A9}" srcId="{B8139E64-A74D-4ED5-A76D-5E7B3E5F8D18}" destId="{ABADC337-1244-46E5-AD84-63E3E9466D55}" srcOrd="2" destOrd="0" parTransId="{A95E26ED-D822-4B82-8885-3180075501B6}" sibTransId="{B1C4EE41-E556-4A19-A500-33FBFDAA3961}"/>
    <dgm:cxn modelId="{47B8AE2F-C70E-9F48-9624-79B05B206FD3}" type="presOf" srcId="{DBBBBA48-A9A3-4283-846E-E9E4B181656E}" destId="{80E9E73D-EB99-4B2D-A948-7BF3D1E51A5A}" srcOrd="0" destOrd="0" presId="urn:microsoft.com/office/officeart/2018/5/layout/CenteredIconLabelDescriptionList"/>
    <dgm:cxn modelId="{04DD493E-06D5-534D-BA15-305A71501FAA}" type="presOf" srcId="{B8139E64-A74D-4ED5-A76D-5E7B3E5F8D18}" destId="{49066370-BB8F-4888-B184-8B7BC49DCDA6}" srcOrd="0" destOrd="0" presId="urn:microsoft.com/office/officeart/2018/5/layout/CenteredIconLabelDescriptionList"/>
    <dgm:cxn modelId="{6F1D515B-1A0B-9848-A29D-06B72F0E92BB}" type="presOf" srcId="{CF1561FE-FCC2-494A-91D8-618E65012FCD}" destId="{AE8A355E-0212-445E-A8F5-31071DD1C522}" srcOrd="0" destOrd="0" presId="urn:microsoft.com/office/officeart/2018/5/layout/CenteredIconLabelDescriptionList"/>
    <dgm:cxn modelId="{174D8C44-B2F7-044A-85B7-2D2FF36F791F}" type="presOf" srcId="{10B3113F-23F5-45CF-8D3D-906980568F20}" destId="{6CD96AC2-59D7-4FBA-9951-B9DF055DAFF5}" srcOrd="0" destOrd="0" presId="urn:microsoft.com/office/officeart/2018/5/layout/CenteredIconLabelDescriptionList"/>
    <dgm:cxn modelId="{DF503066-F628-884E-87BE-0AADDE9A9FBF}" type="presOf" srcId="{B856D981-881C-4CB8-9E99-F279664C373D}" destId="{1AC29698-EA15-42C5-8436-286E910DC02C}" srcOrd="0" destOrd="0" presId="urn:microsoft.com/office/officeart/2018/5/layout/CenteredIconLabelDescriptionList"/>
    <dgm:cxn modelId="{D2B8226A-AC03-054D-820D-A2280989070A}" type="presOf" srcId="{ABADC337-1244-46E5-AD84-63E3E9466D55}" destId="{F2625445-8669-4AAE-A45D-136D5E90C66B}" srcOrd="0" destOrd="0" presId="urn:microsoft.com/office/officeart/2018/5/layout/CenteredIconLabelDescriptionList"/>
    <dgm:cxn modelId="{F6DF6C6D-2D99-4E13-8B6A-9C870DF6EB7B}" srcId="{ABADC337-1244-46E5-AD84-63E3E9466D55}" destId="{0BF17353-7BD3-45F2-AAEE-AF63934D7341}" srcOrd="0" destOrd="0" parTransId="{7A7D999F-6A72-48FF-9722-AACABE234D9F}" sibTransId="{AFFB1657-3480-4E13-8FC4-BC2C6F8A9D4A}"/>
    <dgm:cxn modelId="{7379D84E-9A13-4D23-AF96-B31CAB0A6C69}" srcId="{CF1561FE-FCC2-494A-91D8-618E65012FCD}" destId="{10B3113F-23F5-45CF-8D3D-906980568F20}" srcOrd="0" destOrd="0" parTransId="{4E3A366F-E5DB-4BF7-BCF8-32EB87542478}" sibTransId="{9A2E851F-3926-4EAE-B7B9-293ABCABE0FB}"/>
    <dgm:cxn modelId="{58DFA673-1094-4E1E-A115-E50D1BE95101}" srcId="{B8139E64-A74D-4ED5-A76D-5E7B3E5F8D18}" destId="{2A830D00-1E81-4E08-9B20-8A7D657485EE}" srcOrd="0" destOrd="0" parTransId="{61396DFF-9084-444E-AB7D-E136AE09AFD5}" sibTransId="{9A314D51-A368-4D06-94F7-C8E7F5169545}"/>
    <dgm:cxn modelId="{40CCF383-D986-4C78-9476-2C2328CC4D89}" srcId="{B4869689-F168-42AF-9DE8-0893B7114D15}" destId="{DBBBBA48-A9A3-4283-846E-E9E4B181656E}" srcOrd="0" destOrd="0" parTransId="{38DA973F-603D-4A49-808E-468609930D33}" sibTransId="{A40031CC-2C6A-4AD2-9F22-ABD740B18E1D}"/>
    <dgm:cxn modelId="{2C1EF187-4CEF-4073-A8E0-ECA6A6F894A8}" srcId="{B8139E64-A74D-4ED5-A76D-5E7B3E5F8D18}" destId="{B4869689-F168-42AF-9DE8-0893B7114D15}" srcOrd="3" destOrd="0" parTransId="{99635391-3677-42DD-91F7-25726A94E450}" sibTransId="{83B868D0-97B9-42DA-9D03-F315E780EFE4}"/>
    <dgm:cxn modelId="{64AC6C9B-8FB9-944A-8524-9FCF8B5D7657}" type="presOf" srcId="{2A830D00-1E81-4E08-9B20-8A7D657485EE}" destId="{AA0CCB56-AF03-493E-BF2F-2207220ED5BA}" srcOrd="0" destOrd="0" presId="urn:microsoft.com/office/officeart/2018/5/layout/CenteredIconLabelDescriptionList"/>
    <dgm:cxn modelId="{2F9612AC-AA17-0D4F-82EE-5EC40C913996}" type="presOf" srcId="{0BF17353-7BD3-45F2-AAEE-AF63934D7341}" destId="{110FD6BF-D795-434A-A959-ABF98D9BA523}" srcOrd="0" destOrd="0" presId="urn:microsoft.com/office/officeart/2018/5/layout/CenteredIconLabelDescriptionList"/>
    <dgm:cxn modelId="{3257B9DA-76AE-4FE3-B5C5-4B01A409FD01}" srcId="{2A830D00-1E81-4E08-9B20-8A7D657485EE}" destId="{B856D981-881C-4CB8-9E99-F279664C373D}" srcOrd="0" destOrd="0" parTransId="{0879343A-46C8-4970-A7CA-B4C09D7AA947}" sibTransId="{DED2BC80-660E-4D01-97E5-F17345910609}"/>
    <dgm:cxn modelId="{9AE39EE9-5A80-F042-84E6-5EEF4BBA2E99}" type="presOf" srcId="{B4869689-F168-42AF-9DE8-0893B7114D15}" destId="{121189DD-4636-4A2B-9776-123CD8431878}" srcOrd="0" destOrd="0" presId="urn:microsoft.com/office/officeart/2018/5/layout/CenteredIconLabelDescriptionList"/>
    <dgm:cxn modelId="{FA3DC43A-7E56-834C-B91B-284413AFAD84}" type="presParOf" srcId="{49066370-BB8F-4888-B184-8B7BC49DCDA6}" destId="{BF55AA20-E7B1-4F85-AE5D-7EF8A4F2B9BF}" srcOrd="0" destOrd="0" presId="urn:microsoft.com/office/officeart/2018/5/layout/CenteredIconLabelDescriptionList"/>
    <dgm:cxn modelId="{0BC3F976-BB69-3F4E-93DA-CE1562FDF39E}" type="presParOf" srcId="{BF55AA20-E7B1-4F85-AE5D-7EF8A4F2B9BF}" destId="{B01E6E7B-24E9-447B-85C5-638EB13C6ED8}" srcOrd="0" destOrd="0" presId="urn:microsoft.com/office/officeart/2018/5/layout/CenteredIconLabelDescriptionList"/>
    <dgm:cxn modelId="{05DA8C12-2BAE-7F43-AA54-5D7D308A0EC4}" type="presParOf" srcId="{BF55AA20-E7B1-4F85-AE5D-7EF8A4F2B9BF}" destId="{6E33A4BA-0FFA-469C-9A3E-75D6A2A7FDF3}" srcOrd="1" destOrd="0" presId="urn:microsoft.com/office/officeart/2018/5/layout/CenteredIconLabelDescriptionList"/>
    <dgm:cxn modelId="{27552447-E401-EB44-8B9D-F5F962218D82}" type="presParOf" srcId="{BF55AA20-E7B1-4F85-AE5D-7EF8A4F2B9BF}" destId="{AA0CCB56-AF03-493E-BF2F-2207220ED5BA}" srcOrd="2" destOrd="0" presId="urn:microsoft.com/office/officeart/2018/5/layout/CenteredIconLabelDescriptionList"/>
    <dgm:cxn modelId="{D8ED4134-C6B9-9C46-A646-7EB39BFEE92F}" type="presParOf" srcId="{BF55AA20-E7B1-4F85-AE5D-7EF8A4F2B9BF}" destId="{705BB095-3D5E-4732-A978-F5E3941DA392}" srcOrd="3" destOrd="0" presId="urn:microsoft.com/office/officeart/2018/5/layout/CenteredIconLabelDescriptionList"/>
    <dgm:cxn modelId="{82ADC964-EB79-9B40-8575-DDF3DDE41BE2}" type="presParOf" srcId="{BF55AA20-E7B1-4F85-AE5D-7EF8A4F2B9BF}" destId="{1AC29698-EA15-42C5-8436-286E910DC02C}" srcOrd="4" destOrd="0" presId="urn:microsoft.com/office/officeart/2018/5/layout/CenteredIconLabelDescriptionList"/>
    <dgm:cxn modelId="{19ED6E5F-3A76-E54F-A0BE-CFDAE9A58751}" type="presParOf" srcId="{49066370-BB8F-4888-B184-8B7BC49DCDA6}" destId="{A038B5D6-90BB-4AA5-AD2C-D288AC22EC49}" srcOrd="1" destOrd="0" presId="urn:microsoft.com/office/officeart/2018/5/layout/CenteredIconLabelDescriptionList"/>
    <dgm:cxn modelId="{FC129620-64FB-6344-B36F-2FC49F4D76BC}" type="presParOf" srcId="{49066370-BB8F-4888-B184-8B7BC49DCDA6}" destId="{497450D0-ADF6-43EB-B1E6-CADE948E000E}" srcOrd="2" destOrd="0" presId="urn:microsoft.com/office/officeart/2018/5/layout/CenteredIconLabelDescriptionList"/>
    <dgm:cxn modelId="{830457B5-DA0A-CF40-A882-B56D2D00417B}" type="presParOf" srcId="{497450D0-ADF6-43EB-B1E6-CADE948E000E}" destId="{835C6257-F380-4B90-A8CD-95DEF11F5E67}" srcOrd="0" destOrd="0" presId="urn:microsoft.com/office/officeart/2018/5/layout/CenteredIconLabelDescriptionList"/>
    <dgm:cxn modelId="{D7BF9F51-F93B-194B-A554-C48BE3887EB3}" type="presParOf" srcId="{497450D0-ADF6-43EB-B1E6-CADE948E000E}" destId="{9DC2EEC3-19DD-4EF9-BEE7-3BC0A3EA25D2}" srcOrd="1" destOrd="0" presId="urn:microsoft.com/office/officeart/2018/5/layout/CenteredIconLabelDescriptionList"/>
    <dgm:cxn modelId="{A90710CC-A192-7E46-91AE-ED12823BD761}" type="presParOf" srcId="{497450D0-ADF6-43EB-B1E6-CADE948E000E}" destId="{AE8A355E-0212-445E-A8F5-31071DD1C522}" srcOrd="2" destOrd="0" presId="urn:microsoft.com/office/officeart/2018/5/layout/CenteredIconLabelDescriptionList"/>
    <dgm:cxn modelId="{A9781487-FC18-164F-B859-2F851A20BB36}" type="presParOf" srcId="{497450D0-ADF6-43EB-B1E6-CADE948E000E}" destId="{87DC464B-424C-4444-98C7-6F760F35FE7A}" srcOrd="3" destOrd="0" presId="urn:microsoft.com/office/officeart/2018/5/layout/CenteredIconLabelDescriptionList"/>
    <dgm:cxn modelId="{D16E7AFB-BB26-C94A-B551-D2F91FDA5C6C}" type="presParOf" srcId="{497450D0-ADF6-43EB-B1E6-CADE948E000E}" destId="{6CD96AC2-59D7-4FBA-9951-B9DF055DAFF5}" srcOrd="4" destOrd="0" presId="urn:microsoft.com/office/officeart/2018/5/layout/CenteredIconLabelDescriptionList"/>
    <dgm:cxn modelId="{5E7D4BC2-2F93-B147-912E-AEB4E2135310}" type="presParOf" srcId="{49066370-BB8F-4888-B184-8B7BC49DCDA6}" destId="{3C90853A-9ECD-4EA7-B880-BB41CFA42624}" srcOrd="3" destOrd="0" presId="urn:microsoft.com/office/officeart/2018/5/layout/CenteredIconLabelDescriptionList"/>
    <dgm:cxn modelId="{FFB1A288-0D26-C841-B553-1ACD5E62B644}" type="presParOf" srcId="{49066370-BB8F-4888-B184-8B7BC49DCDA6}" destId="{ACE15414-AF6E-4C38-A136-BDCC15D4C7C6}" srcOrd="4" destOrd="0" presId="urn:microsoft.com/office/officeart/2018/5/layout/CenteredIconLabelDescriptionList"/>
    <dgm:cxn modelId="{298E630A-038B-6248-98A4-76F6733FDAD4}" type="presParOf" srcId="{ACE15414-AF6E-4C38-A136-BDCC15D4C7C6}" destId="{A7E47857-34F6-450E-A0A1-8E3C400E2719}" srcOrd="0" destOrd="0" presId="urn:microsoft.com/office/officeart/2018/5/layout/CenteredIconLabelDescriptionList"/>
    <dgm:cxn modelId="{9A94943C-0888-4E40-AC43-B689E876D466}" type="presParOf" srcId="{ACE15414-AF6E-4C38-A136-BDCC15D4C7C6}" destId="{DC4F067E-09DB-46E0-A1FD-58745D549CE8}" srcOrd="1" destOrd="0" presId="urn:microsoft.com/office/officeart/2018/5/layout/CenteredIconLabelDescriptionList"/>
    <dgm:cxn modelId="{22BC2222-0507-DB4C-A6BF-3674003CBC60}" type="presParOf" srcId="{ACE15414-AF6E-4C38-A136-BDCC15D4C7C6}" destId="{F2625445-8669-4AAE-A45D-136D5E90C66B}" srcOrd="2" destOrd="0" presId="urn:microsoft.com/office/officeart/2018/5/layout/CenteredIconLabelDescriptionList"/>
    <dgm:cxn modelId="{20B8305B-9AB4-324C-A132-DDA50B185051}" type="presParOf" srcId="{ACE15414-AF6E-4C38-A136-BDCC15D4C7C6}" destId="{B36BF03D-9A1C-49FE-BEEC-CB5354250B4F}" srcOrd="3" destOrd="0" presId="urn:microsoft.com/office/officeart/2018/5/layout/CenteredIconLabelDescriptionList"/>
    <dgm:cxn modelId="{EF4E619F-614A-6E41-B902-B6907D9A4B3A}" type="presParOf" srcId="{ACE15414-AF6E-4C38-A136-BDCC15D4C7C6}" destId="{110FD6BF-D795-434A-A959-ABF98D9BA523}" srcOrd="4" destOrd="0" presId="urn:microsoft.com/office/officeart/2018/5/layout/CenteredIconLabelDescriptionList"/>
    <dgm:cxn modelId="{C73AB6F4-C770-D749-A868-F6E10AB67FC9}" type="presParOf" srcId="{49066370-BB8F-4888-B184-8B7BC49DCDA6}" destId="{35DD85E7-6E50-4BBA-9D4A-39B7C197D566}" srcOrd="5" destOrd="0" presId="urn:microsoft.com/office/officeart/2018/5/layout/CenteredIconLabelDescriptionList"/>
    <dgm:cxn modelId="{E5072498-A000-404A-B047-D432C56F1C13}" type="presParOf" srcId="{49066370-BB8F-4888-B184-8B7BC49DCDA6}" destId="{F9DDC5BF-C181-4D68-A334-CA9CFCA08D51}" srcOrd="6" destOrd="0" presId="urn:microsoft.com/office/officeart/2018/5/layout/CenteredIconLabelDescriptionList"/>
    <dgm:cxn modelId="{B9CF0915-48C5-994F-87A0-CD1B6EC75685}" type="presParOf" srcId="{F9DDC5BF-C181-4D68-A334-CA9CFCA08D51}" destId="{BAAFBF4E-6C97-4A4B-AB06-F9D9CCD38842}" srcOrd="0" destOrd="0" presId="urn:microsoft.com/office/officeart/2018/5/layout/CenteredIconLabelDescriptionList"/>
    <dgm:cxn modelId="{C094985B-471A-0940-B82A-3BF4EA67C48B}" type="presParOf" srcId="{F9DDC5BF-C181-4D68-A334-CA9CFCA08D51}" destId="{867F2980-9DE4-4A86-9161-85208013DAC8}" srcOrd="1" destOrd="0" presId="urn:microsoft.com/office/officeart/2018/5/layout/CenteredIconLabelDescriptionList"/>
    <dgm:cxn modelId="{A5024BE5-D6C5-334B-98E9-452BD78263C9}" type="presParOf" srcId="{F9DDC5BF-C181-4D68-A334-CA9CFCA08D51}" destId="{121189DD-4636-4A2B-9776-123CD8431878}" srcOrd="2" destOrd="0" presId="urn:microsoft.com/office/officeart/2018/5/layout/CenteredIconLabelDescriptionList"/>
    <dgm:cxn modelId="{23C72C66-9D79-0449-93CD-2C049F540F20}" type="presParOf" srcId="{F9DDC5BF-C181-4D68-A334-CA9CFCA08D51}" destId="{B9CD7EE2-C01D-4A73-B203-1221300A2B9D}" srcOrd="3" destOrd="0" presId="urn:microsoft.com/office/officeart/2018/5/layout/CenteredIconLabelDescriptionList"/>
    <dgm:cxn modelId="{B4134212-3B66-8F40-8A12-1726B0423BDD}" type="presParOf" srcId="{F9DDC5BF-C181-4D68-A334-CA9CFCA08D51}" destId="{80E9E73D-EB99-4B2D-A948-7BF3D1E51A5A}"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8CA208-BEE1-4477-A3A6-D381BAECF26E}">
      <dsp:nvSpPr>
        <dsp:cNvPr id="0" name=""/>
        <dsp:cNvSpPr/>
      </dsp:nvSpPr>
      <dsp:spPr>
        <a:xfrm>
          <a:off x="0" y="466102"/>
          <a:ext cx="9031653" cy="158022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443147-58AC-4E78-B813-53EE959D5687}">
      <dsp:nvSpPr>
        <dsp:cNvPr id="0" name=""/>
        <dsp:cNvSpPr/>
      </dsp:nvSpPr>
      <dsp:spPr>
        <a:xfrm>
          <a:off x="435454" y="858334"/>
          <a:ext cx="791735" cy="7917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7CAF86-7C59-4827-8128-439ACB808D45}">
      <dsp:nvSpPr>
        <dsp:cNvPr id="0" name=""/>
        <dsp:cNvSpPr/>
      </dsp:nvSpPr>
      <dsp:spPr>
        <a:xfrm>
          <a:off x="1551310" y="875631"/>
          <a:ext cx="2871679" cy="936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038" tIns="139038" rIns="139038" bIns="139038" numCol="1" spcCol="1270" anchor="ctr" anchorCtr="0">
          <a:noAutofit/>
        </a:bodyPr>
        <a:lstStyle/>
        <a:p>
          <a:pPr marL="0" lvl="0" indent="0" algn="ctr" defTabSz="889000">
            <a:lnSpc>
              <a:spcPct val="100000"/>
            </a:lnSpc>
            <a:spcBef>
              <a:spcPct val="0"/>
            </a:spcBef>
            <a:spcAft>
              <a:spcPct val="35000"/>
            </a:spcAft>
            <a:buNone/>
          </a:pPr>
          <a:r>
            <a:rPr lang="en-IN" sz="2000" b="1" kern="1200" dirty="0">
              <a:latin typeface="Sabon Next LT" panose="02000500000000000000" pitchFamily="2" charset="0"/>
              <a:cs typeface="Sabon Next LT" panose="02000500000000000000" pitchFamily="2" charset="0"/>
            </a:rPr>
            <a:t>Laboratory tests </a:t>
          </a:r>
          <a:r>
            <a:rPr lang="en-IN" sz="2000" kern="1200" dirty="0">
              <a:latin typeface="Sabon Next LT" panose="02000500000000000000" pitchFamily="2" charset="0"/>
              <a:cs typeface="Sabon Next LT" panose="02000500000000000000" pitchFamily="2" charset="0"/>
            </a:rPr>
            <a:t>:- Reverse Transcription-Polymerase Chain Reaction (RT-PCR) </a:t>
          </a:r>
          <a:endParaRPr lang="en-US" sz="2000" kern="1200" dirty="0">
            <a:latin typeface="Sabon Next LT" panose="02000500000000000000" pitchFamily="2" charset="0"/>
            <a:cs typeface="Sabon Next LT" panose="02000500000000000000" pitchFamily="2" charset="0"/>
          </a:endParaRPr>
        </a:p>
      </dsp:txBody>
      <dsp:txXfrm>
        <a:off x="1551310" y="875631"/>
        <a:ext cx="2871679" cy="936224"/>
      </dsp:txXfrm>
    </dsp:sp>
    <dsp:sp modelId="{F6BE01C8-0166-46A9-8B73-2076586604E9}">
      <dsp:nvSpPr>
        <dsp:cNvPr id="0" name=""/>
        <dsp:cNvSpPr/>
      </dsp:nvSpPr>
      <dsp:spPr>
        <a:xfrm>
          <a:off x="0" y="2399646"/>
          <a:ext cx="9031653" cy="183211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8DA341-C4AB-4A53-A1FA-DF9BFE62E60D}">
      <dsp:nvSpPr>
        <dsp:cNvPr id="0" name=""/>
        <dsp:cNvSpPr/>
      </dsp:nvSpPr>
      <dsp:spPr>
        <a:xfrm>
          <a:off x="435454" y="2974605"/>
          <a:ext cx="791735" cy="7917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BFD704-8115-4373-81E9-B5F250B4A1E7}">
      <dsp:nvSpPr>
        <dsp:cNvPr id="0" name=""/>
        <dsp:cNvSpPr/>
      </dsp:nvSpPr>
      <dsp:spPr>
        <a:xfrm>
          <a:off x="1528355" y="2330348"/>
          <a:ext cx="3125182" cy="18209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038" tIns="139038" rIns="139038" bIns="139038" numCol="1" spcCol="1270" anchor="ctr" anchorCtr="0">
          <a:noAutofit/>
        </a:bodyPr>
        <a:lstStyle/>
        <a:p>
          <a:pPr marL="0" lvl="0" indent="0" algn="ctr" defTabSz="889000">
            <a:lnSpc>
              <a:spcPct val="100000"/>
            </a:lnSpc>
            <a:spcBef>
              <a:spcPct val="0"/>
            </a:spcBef>
            <a:spcAft>
              <a:spcPct val="35000"/>
            </a:spcAft>
            <a:buNone/>
          </a:pPr>
          <a:r>
            <a:rPr lang="en-US" sz="2000" kern="1200" dirty="0">
              <a:latin typeface="Sabon Next LT" panose="02000500000000000000" pitchFamily="2" charset="0"/>
              <a:cs typeface="Sabon Next LT" panose="02000500000000000000" pitchFamily="2" charset="0"/>
            </a:rPr>
            <a:t> </a:t>
          </a:r>
          <a:r>
            <a:rPr lang="en-IN" sz="2400" b="1" kern="1200" dirty="0">
              <a:latin typeface="Sabon Next LT" panose="02000500000000000000" pitchFamily="2" charset="0"/>
              <a:cs typeface="Sabon Next LT" panose="02000500000000000000" pitchFamily="2" charset="0"/>
            </a:rPr>
            <a:t>Rapid tests </a:t>
          </a:r>
          <a:r>
            <a:rPr lang="en-IN" sz="2400" kern="1200" dirty="0">
              <a:latin typeface="Sabon Next LT" panose="02000500000000000000" pitchFamily="2" charset="0"/>
              <a:cs typeface="Sabon Next LT" panose="02000500000000000000" pitchFamily="2" charset="0"/>
            </a:rPr>
            <a:t>:- Antigen tests, self-testing kits </a:t>
          </a:r>
          <a:endParaRPr lang="en-US" sz="2400" kern="1200" dirty="0">
            <a:latin typeface="Sabon Next LT" panose="02000500000000000000" pitchFamily="2" charset="0"/>
            <a:cs typeface="Sabon Next LT" panose="02000500000000000000" pitchFamily="2" charset="0"/>
          </a:endParaRPr>
        </a:p>
      </dsp:txBody>
      <dsp:txXfrm>
        <a:off x="1528355" y="2330348"/>
        <a:ext cx="3125182" cy="18209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53A274-37EC-42B7-9172-CD3F73C87CBF}">
      <dsp:nvSpPr>
        <dsp:cNvPr id="0" name=""/>
        <dsp:cNvSpPr/>
      </dsp:nvSpPr>
      <dsp:spPr>
        <a:xfrm>
          <a:off x="0" y="360044"/>
          <a:ext cx="10167256" cy="154305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F785A8-57FB-45E7-9097-784E38E78346}">
      <dsp:nvSpPr>
        <dsp:cNvPr id="0" name=""/>
        <dsp:cNvSpPr/>
      </dsp:nvSpPr>
      <dsp:spPr>
        <a:xfrm>
          <a:off x="466772" y="707231"/>
          <a:ext cx="848677" cy="8486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43AC70-7D8D-4DCA-8D3F-4DD8CB8BA009}">
      <dsp:nvSpPr>
        <dsp:cNvPr id="0" name=""/>
        <dsp:cNvSpPr/>
      </dsp:nvSpPr>
      <dsp:spPr>
        <a:xfrm>
          <a:off x="1782222" y="360044"/>
          <a:ext cx="8385034" cy="1543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306" tIns="163306" rIns="163306" bIns="163306"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Sabon Next LT" panose="02000500000000000000" pitchFamily="2" charset="0"/>
              <a:cs typeface="Sabon Next LT" panose="02000500000000000000" pitchFamily="2" charset="0"/>
            </a:rPr>
            <a:t>Which machine learning classification algorithm works the best for diagnosing Covid-19 using lung ultrasound images evaluated using accuracy, precision, recall and F1-Score ?</a:t>
          </a:r>
        </a:p>
      </dsp:txBody>
      <dsp:txXfrm>
        <a:off x="1782222" y="360044"/>
        <a:ext cx="8385034" cy="1543050"/>
      </dsp:txXfrm>
    </dsp:sp>
    <dsp:sp modelId="{C1EDC7F6-9015-4AE4-A97A-DBB35D751F1D}">
      <dsp:nvSpPr>
        <dsp:cNvPr id="0" name=""/>
        <dsp:cNvSpPr/>
      </dsp:nvSpPr>
      <dsp:spPr>
        <a:xfrm>
          <a:off x="0" y="2211705"/>
          <a:ext cx="10167256" cy="154305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C1DFEF-2A17-4202-9D6B-FDCF3751026E}">
      <dsp:nvSpPr>
        <dsp:cNvPr id="0" name=""/>
        <dsp:cNvSpPr/>
      </dsp:nvSpPr>
      <dsp:spPr>
        <a:xfrm>
          <a:off x="466772" y="2558891"/>
          <a:ext cx="848677" cy="8486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A0D748-ADC2-4CFF-89D4-FABC83478838}">
      <dsp:nvSpPr>
        <dsp:cNvPr id="0" name=""/>
        <dsp:cNvSpPr/>
      </dsp:nvSpPr>
      <dsp:spPr>
        <a:xfrm>
          <a:off x="1782222" y="2211705"/>
          <a:ext cx="8385034" cy="1543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306" tIns="163306" rIns="163306" bIns="163306"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Sabon Next LT" panose="02000500000000000000" pitchFamily="2" charset="0"/>
              <a:cs typeface="Sabon Next LT" panose="02000500000000000000" pitchFamily="2" charset="0"/>
            </a:rPr>
            <a:t>Which technique helps the most in achieving the success criteria by optimizing model performance ?</a:t>
          </a:r>
        </a:p>
      </dsp:txBody>
      <dsp:txXfrm>
        <a:off x="1782222" y="2211705"/>
        <a:ext cx="8385034" cy="15430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B31E6F-FA0C-4B85-9B0B-76ACC9B0B0E4}">
      <dsp:nvSpPr>
        <dsp:cNvPr id="0" name=""/>
        <dsp:cNvSpPr/>
      </dsp:nvSpPr>
      <dsp:spPr>
        <a:xfrm>
          <a:off x="50158" y="1048623"/>
          <a:ext cx="823062" cy="8230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F329FF-7F02-45A6-BBAC-E7AEAFEF9B9F}">
      <dsp:nvSpPr>
        <dsp:cNvPr id="0" name=""/>
        <dsp:cNvSpPr/>
      </dsp:nvSpPr>
      <dsp:spPr>
        <a:xfrm>
          <a:off x="223001" y="1221466"/>
          <a:ext cx="477376" cy="4773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05B9BA-882C-4ADC-BA4D-A5E1C431FDCC}">
      <dsp:nvSpPr>
        <dsp:cNvPr id="0" name=""/>
        <dsp:cNvSpPr/>
      </dsp:nvSpPr>
      <dsp:spPr>
        <a:xfrm>
          <a:off x="1049591" y="1048623"/>
          <a:ext cx="1940075" cy="823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kern="1200" dirty="0">
              <a:latin typeface="Sabon Next LT" panose="02000500000000000000" pitchFamily="2" charset="0"/>
              <a:cs typeface="Sabon Next LT" panose="02000500000000000000" pitchFamily="2" charset="0"/>
            </a:rPr>
            <a:t>Accuracy </a:t>
          </a:r>
          <a:r>
            <a:rPr lang="en-US" sz="1800" kern="1200" dirty="0">
              <a:latin typeface="Sabon Next LT" panose="02000500000000000000" pitchFamily="2" charset="0"/>
              <a:cs typeface="Sabon Next LT" panose="02000500000000000000" pitchFamily="2" charset="0"/>
            </a:rPr>
            <a:t>– The model correctly identifies 93% of the total images in the test dataset.</a:t>
          </a:r>
        </a:p>
      </dsp:txBody>
      <dsp:txXfrm>
        <a:off x="1049591" y="1048623"/>
        <a:ext cx="1940075" cy="823062"/>
      </dsp:txXfrm>
    </dsp:sp>
    <dsp:sp modelId="{AF37982F-E6C2-4E6F-9270-B26F21AA813F}">
      <dsp:nvSpPr>
        <dsp:cNvPr id="0" name=""/>
        <dsp:cNvSpPr/>
      </dsp:nvSpPr>
      <dsp:spPr>
        <a:xfrm>
          <a:off x="3327710" y="1048623"/>
          <a:ext cx="823062" cy="8230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D1FFB7-C336-486C-8666-7AE7562C289C}">
      <dsp:nvSpPr>
        <dsp:cNvPr id="0" name=""/>
        <dsp:cNvSpPr/>
      </dsp:nvSpPr>
      <dsp:spPr>
        <a:xfrm>
          <a:off x="3500553" y="1221466"/>
          <a:ext cx="477376" cy="4773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9B63B7-E71C-4F92-9411-9B106A956449}">
      <dsp:nvSpPr>
        <dsp:cNvPr id="0" name=""/>
        <dsp:cNvSpPr/>
      </dsp:nvSpPr>
      <dsp:spPr>
        <a:xfrm>
          <a:off x="4313252" y="979041"/>
          <a:ext cx="1940075" cy="823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kern="1200" dirty="0">
              <a:latin typeface="Sabon Next LT" panose="02000500000000000000" pitchFamily="2" charset="0"/>
              <a:cs typeface="Sabon Next LT" panose="02000500000000000000" pitchFamily="2" charset="0"/>
            </a:rPr>
            <a:t>Precision</a:t>
          </a:r>
          <a:r>
            <a:rPr lang="en-US" sz="1800" kern="1200" dirty="0">
              <a:latin typeface="Sabon Next LT" panose="02000500000000000000" pitchFamily="2" charset="0"/>
              <a:cs typeface="Sabon Next LT" panose="02000500000000000000" pitchFamily="2" charset="0"/>
            </a:rPr>
            <a:t> – When the model classifies an image as of COVID class, it is  correct 99% of the time </a:t>
          </a:r>
        </a:p>
      </dsp:txBody>
      <dsp:txXfrm>
        <a:off x="4313252" y="979041"/>
        <a:ext cx="1940075" cy="823062"/>
      </dsp:txXfrm>
    </dsp:sp>
    <dsp:sp modelId="{331B9474-0A31-4752-94C1-CBD9EA26C1BB}">
      <dsp:nvSpPr>
        <dsp:cNvPr id="0" name=""/>
        <dsp:cNvSpPr/>
      </dsp:nvSpPr>
      <dsp:spPr>
        <a:xfrm>
          <a:off x="50158" y="2638400"/>
          <a:ext cx="823062" cy="8230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8BF9D5-FD2F-4932-9425-55F07DE535E0}">
      <dsp:nvSpPr>
        <dsp:cNvPr id="0" name=""/>
        <dsp:cNvSpPr/>
      </dsp:nvSpPr>
      <dsp:spPr>
        <a:xfrm>
          <a:off x="223001" y="2811243"/>
          <a:ext cx="477376" cy="4773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ABCF33-9F7A-4509-8636-3190AADBB5B5}">
      <dsp:nvSpPr>
        <dsp:cNvPr id="0" name=""/>
        <dsp:cNvSpPr/>
      </dsp:nvSpPr>
      <dsp:spPr>
        <a:xfrm>
          <a:off x="1080865" y="3085668"/>
          <a:ext cx="1940075" cy="823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kern="1200" dirty="0">
              <a:latin typeface="Sabon Next LT" panose="02000500000000000000" pitchFamily="2" charset="0"/>
              <a:cs typeface="Sabon Next LT" panose="02000500000000000000" pitchFamily="2" charset="0"/>
            </a:rPr>
            <a:t>Recall</a:t>
          </a:r>
          <a:r>
            <a:rPr lang="en-US" sz="1800" kern="1200" dirty="0">
              <a:latin typeface="Sabon Next LT" panose="02000500000000000000" pitchFamily="2" charset="0"/>
              <a:cs typeface="Sabon Next LT" panose="02000500000000000000" pitchFamily="2" charset="0"/>
            </a:rPr>
            <a:t> – Of all the COVID positive patients, the model can correctly identify 90% of them.</a:t>
          </a:r>
        </a:p>
      </dsp:txBody>
      <dsp:txXfrm>
        <a:off x="1080865" y="3085668"/>
        <a:ext cx="1940075" cy="823062"/>
      </dsp:txXfrm>
    </dsp:sp>
    <dsp:sp modelId="{E54CAB04-996A-44B6-B23B-D60F52F84F2F}">
      <dsp:nvSpPr>
        <dsp:cNvPr id="0" name=""/>
        <dsp:cNvSpPr/>
      </dsp:nvSpPr>
      <dsp:spPr>
        <a:xfrm>
          <a:off x="3327710" y="2638400"/>
          <a:ext cx="823062" cy="8230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B651A2-D130-43E0-8811-D880B9D91827}">
      <dsp:nvSpPr>
        <dsp:cNvPr id="0" name=""/>
        <dsp:cNvSpPr/>
      </dsp:nvSpPr>
      <dsp:spPr>
        <a:xfrm>
          <a:off x="3500553" y="2811243"/>
          <a:ext cx="477376" cy="4773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D75430-F71E-4FBC-A57A-B85B15D65BC2}">
      <dsp:nvSpPr>
        <dsp:cNvPr id="0" name=""/>
        <dsp:cNvSpPr/>
      </dsp:nvSpPr>
      <dsp:spPr>
        <a:xfrm>
          <a:off x="4313252" y="3034523"/>
          <a:ext cx="1940075" cy="823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kern="1200" dirty="0">
              <a:latin typeface="Sabon Next LT" panose="02000500000000000000" pitchFamily="2" charset="0"/>
              <a:cs typeface="Sabon Next LT" panose="02000500000000000000" pitchFamily="2" charset="0"/>
            </a:rPr>
            <a:t>F1-Score </a:t>
          </a:r>
          <a:r>
            <a:rPr lang="en-US" sz="1800" kern="1200" dirty="0">
              <a:latin typeface="Sabon Next LT" panose="02000500000000000000" pitchFamily="2" charset="0"/>
              <a:cs typeface="Sabon Next LT" panose="02000500000000000000" pitchFamily="2" charset="0"/>
            </a:rPr>
            <a:t>– The harmonic mean of precision and recall is 94%.</a:t>
          </a:r>
        </a:p>
      </dsp:txBody>
      <dsp:txXfrm>
        <a:off x="4313252" y="3034523"/>
        <a:ext cx="1940075" cy="8230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E27506-F057-48E2-9BC0-1DA62854F2B7}">
      <dsp:nvSpPr>
        <dsp:cNvPr id="0" name=""/>
        <dsp:cNvSpPr/>
      </dsp:nvSpPr>
      <dsp:spPr>
        <a:xfrm>
          <a:off x="0" y="16286"/>
          <a:ext cx="10515600" cy="125522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DCD68F-E30A-4E34-9B0D-3A01472C9A35}">
      <dsp:nvSpPr>
        <dsp:cNvPr id="0" name=""/>
        <dsp:cNvSpPr/>
      </dsp:nvSpPr>
      <dsp:spPr>
        <a:xfrm>
          <a:off x="379704" y="286234"/>
          <a:ext cx="691046" cy="6903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184E61-587F-4578-B7F0-6B4962807979}">
      <dsp:nvSpPr>
        <dsp:cNvPr id="0" name=""/>
        <dsp:cNvSpPr/>
      </dsp:nvSpPr>
      <dsp:spPr>
        <a:xfrm>
          <a:off x="1450454" y="3809"/>
          <a:ext cx="8969425" cy="1256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974" tIns="132974" rIns="132974" bIns="132974" numCol="1" spcCol="1270" anchor="ctr" anchorCtr="0">
          <a:noAutofit/>
        </a:bodyPr>
        <a:lstStyle/>
        <a:p>
          <a:pPr marL="0" lvl="0" indent="0" algn="l" defTabSz="889000">
            <a:lnSpc>
              <a:spcPct val="100000"/>
            </a:lnSpc>
            <a:spcBef>
              <a:spcPct val="0"/>
            </a:spcBef>
            <a:spcAft>
              <a:spcPct val="35000"/>
            </a:spcAft>
            <a:buNone/>
          </a:pPr>
          <a:r>
            <a:rPr lang="en-US" sz="2000" kern="1200" dirty="0">
              <a:latin typeface="Sabon Next LT" panose="02000500000000000000" pitchFamily="2" charset="0"/>
              <a:cs typeface="Sabon Next LT" panose="02000500000000000000" pitchFamily="2" charset="0"/>
            </a:rPr>
            <a:t>Convolutional neural networks in combination with Image data generators and transfer learning has the capability of being an alternative approach for COVID-19 testing.</a:t>
          </a:r>
          <a:endParaRPr lang="en-US" sz="2000" kern="1200" dirty="0"/>
        </a:p>
      </dsp:txBody>
      <dsp:txXfrm>
        <a:off x="1450454" y="3809"/>
        <a:ext cx="8969425" cy="1256447"/>
      </dsp:txXfrm>
    </dsp:sp>
    <dsp:sp modelId="{073C251C-3F00-4882-B943-79A6ED767500}">
      <dsp:nvSpPr>
        <dsp:cNvPr id="0" name=""/>
        <dsp:cNvSpPr/>
      </dsp:nvSpPr>
      <dsp:spPr>
        <a:xfrm>
          <a:off x="0" y="1547445"/>
          <a:ext cx="10515600" cy="125522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78F2C5-D53E-403B-BD15-482E91A272FC}">
      <dsp:nvSpPr>
        <dsp:cNvPr id="0" name=""/>
        <dsp:cNvSpPr/>
      </dsp:nvSpPr>
      <dsp:spPr>
        <a:xfrm>
          <a:off x="379704" y="1829869"/>
          <a:ext cx="691046" cy="6903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B7584A-F460-4CB5-AA1D-EEA0FC615A4C}">
      <dsp:nvSpPr>
        <dsp:cNvPr id="0" name=""/>
        <dsp:cNvSpPr/>
      </dsp:nvSpPr>
      <dsp:spPr>
        <a:xfrm>
          <a:off x="1450454" y="1547445"/>
          <a:ext cx="8969425" cy="1256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974" tIns="132974" rIns="132974" bIns="132974" numCol="1" spcCol="1270" anchor="ctr" anchorCtr="0">
          <a:noAutofit/>
        </a:bodyPr>
        <a:lstStyle/>
        <a:p>
          <a:pPr marL="0" lvl="0" indent="0" algn="l" defTabSz="889000">
            <a:lnSpc>
              <a:spcPct val="100000"/>
            </a:lnSpc>
            <a:spcBef>
              <a:spcPct val="0"/>
            </a:spcBef>
            <a:spcAft>
              <a:spcPct val="35000"/>
            </a:spcAft>
            <a:buNone/>
          </a:pPr>
          <a:r>
            <a:rPr lang="en-US" sz="2000" kern="1200" dirty="0">
              <a:latin typeface="Sabon Next LT" panose="02000500000000000000" pitchFamily="2" charset="0"/>
              <a:cs typeface="Sabon Next LT" panose="02000500000000000000" pitchFamily="2" charset="0"/>
            </a:rPr>
            <a:t>Deep learning architectures like ResNet50V2 and </a:t>
          </a:r>
          <a:r>
            <a:rPr lang="en-US" sz="2000" kern="1200" dirty="0" err="1">
              <a:latin typeface="Sabon Next LT" panose="02000500000000000000" pitchFamily="2" charset="0"/>
              <a:cs typeface="Sabon Next LT" panose="02000500000000000000" pitchFamily="2" charset="0"/>
            </a:rPr>
            <a:t>Xception</a:t>
          </a:r>
          <a:r>
            <a:rPr lang="en-US" sz="2000" kern="1200" dirty="0">
              <a:latin typeface="Sabon Next LT" panose="02000500000000000000" pitchFamily="2" charset="0"/>
              <a:cs typeface="Sabon Next LT" panose="02000500000000000000" pitchFamily="2" charset="0"/>
            </a:rPr>
            <a:t> along with algorithms like Support Vector Machine, Random Forest Classifier and Balanced Bagging Classifier are applicable. </a:t>
          </a:r>
          <a:endParaRPr lang="en-US" sz="2000" kern="1200" dirty="0"/>
        </a:p>
      </dsp:txBody>
      <dsp:txXfrm>
        <a:off x="1450454" y="1547445"/>
        <a:ext cx="8969425" cy="1256447"/>
      </dsp:txXfrm>
    </dsp:sp>
    <dsp:sp modelId="{ACCC86B0-1AFB-4ACD-975C-27E58F135D0C}">
      <dsp:nvSpPr>
        <dsp:cNvPr id="0" name=""/>
        <dsp:cNvSpPr/>
      </dsp:nvSpPr>
      <dsp:spPr>
        <a:xfrm>
          <a:off x="0" y="3028683"/>
          <a:ext cx="10515600" cy="125522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335FE5-68B1-41F3-BA51-CB7589A79F33}">
      <dsp:nvSpPr>
        <dsp:cNvPr id="0" name=""/>
        <dsp:cNvSpPr/>
      </dsp:nvSpPr>
      <dsp:spPr>
        <a:xfrm>
          <a:off x="379704" y="3373505"/>
          <a:ext cx="691046" cy="6903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79094E-71FF-4326-90F0-B7C1DD6A9CD8}">
      <dsp:nvSpPr>
        <dsp:cNvPr id="0" name=""/>
        <dsp:cNvSpPr/>
      </dsp:nvSpPr>
      <dsp:spPr>
        <a:xfrm>
          <a:off x="1450454" y="3091080"/>
          <a:ext cx="8969425" cy="1256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974" tIns="132974" rIns="132974" bIns="132974" numCol="1" spcCol="1270" anchor="ctr" anchorCtr="0">
          <a:noAutofit/>
        </a:bodyPr>
        <a:lstStyle/>
        <a:p>
          <a:pPr marL="0" lvl="0" indent="0" algn="l" defTabSz="889000">
            <a:lnSpc>
              <a:spcPct val="100000"/>
            </a:lnSpc>
            <a:spcBef>
              <a:spcPct val="0"/>
            </a:spcBef>
            <a:spcAft>
              <a:spcPct val="35000"/>
            </a:spcAft>
            <a:buNone/>
          </a:pPr>
          <a:r>
            <a:rPr lang="en-US" sz="2000" kern="1200" dirty="0">
              <a:latin typeface="Sabon Next LT" panose="02000500000000000000" pitchFamily="2" charset="0"/>
              <a:cs typeface="Sabon Next LT" panose="02000500000000000000" pitchFamily="2" charset="0"/>
            </a:rPr>
            <a:t>Using balanced weights for each class, stratified sampling and data augmentation are some of the techniques which can make the models robust and unbiased towards all classes.</a:t>
          </a:r>
          <a:endParaRPr lang="en-US" sz="2000" kern="1200" dirty="0"/>
        </a:p>
      </dsp:txBody>
      <dsp:txXfrm>
        <a:off x="1450454" y="3091080"/>
        <a:ext cx="8969425" cy="12564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1E6E7B-24E9-447B-85C5-638EB13C6ED8}">
      <dsp:nvSpPr>
        <dsp:cNvPr id="0" name=""/>
        <dsp:cNvSpPr/>
      </dsp:nvSpPr>
      <dsp:spPr>
        <a:xfrm>
          <a:off x="762194" y="477759"/>
          <a:ext cx="812109" cy="8121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0CCB56-AF03-493E-BF2F-2207220ED5BA}">
      <dsp:nvSpPr>
        <dsp:cNvPr id="0" name=""/>
        <dsp:cNvSpPr/>
      </dsp:nvSpPr>
      <dsp:spPr>
        <a:xfrm>
          <a:off x="8092" y="1435941"/>
          <a:ext cx="2320312" cy="522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a:pPr>
          <a:r>
            <a:rPr lang="en-US" sz="2800" kern="1200" dirty="0">
              <a:latin typeface="Sabon Next LT" panose="02000500000000000000" pitchFamily="2" charset="0"/>
              <a:cs typeface="Sabon Next LT" panose="02000500000000000000" pitchFamily="2" charset="0"/>
            </a:rPr>
            <a:t>Research</a:t>
          </a:r>
        </a:p>
      </dsp:txBody>
      <dsp:txXfrm>
        <a:off x="8092" y="1435941"/>
        <a:ext cx="2320312" cy="522070"/>
      </dsp:txXfrm>
    </dsp:sp>
    <dsp:sp modelId="{1AC29698-EA15-42C5-8436-286E910DC02C}">
      <dsp:nvSpPr>
        <dsp:cNvPr id="0" name=""/>
        <dsp:cNvSpPr/>
      </dsp:nvSpPr>
      <dsp:spPr>
        <a:xfrm>
          <a:off x="8092" y="2025951"/>
          <a:ext cx="2320312" cy="1848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latin typeface="Sabon Next LT" panose="02000500000000000000" pitchFamily="2" charset="0"/>
              <a:cs typeface="Sabon Next LT" panose="02000500000000000000" pitchFamily="2" charset="0"/>
            </a:rPr>
            <a:t>The ‘Other’ category can be researched to understand the kind of cases contained in this class.</a:t>
          </a:r>
          <a:endParaRPr lang="en-US" sz="2000" kern="1200" dirty="0"/>
        </a:p>
      </dsp:txBody>
      <dsp:txXfrm>
        <a:off x="8092" y="2025951"/>
        <a:ext cx="2320312" cy="1848832"/>
      </dsp:txXfrm>
    </dsp:sp>
    <dsp:sp modelId="{835C6257-F380-4B90-A8CD-95DEF11F5E67}">
      <dsp:nvSpPr>
        <dsp:cNvPr id="0" name=""/>
        <dsp:cNvSpPr/>
      </dsp:nvSpPr>
      <dsp:spPr>
        <a:xfrm>
          <a:off x="3488561" y="477759"/>
          <a:ext cx="812109" cy="812109"/>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8A355E-0212-445E-A8F5-31071DD1C522}">
      <dsp:nvSpPr>
        <dsp:cNvPr id="0" name=""/>
        <dsp:cNvSpPr/>
      </dsp:nvSpPr>
      <dsp:spPr>
        <a:xfrm>
          <a:off x="2734460" y="1435941"/>
          <a:ext cx="2320312" cy="522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a:pPr>
          <a:r>
            <a:rPr lang="en-US" sz="2800" kern="1200" dirty="0">
              <a:latin typeface="Sabon Next LT" panose="02000500000000000000" pitchFamily="2" charset="0"/>
              <a:cs typeface="Sabon Next LT" panose="02000500000000000000" pitchFamily="2" charset="0"/>
            </a:rPr>
            <a:t>Enhance</a:t>
          </a:r>
        </a:p>
      </dsp:txBody>
      <dsp:txXfrm>
        <a:off x="2734460" y="1435941"/>
        <a:ext cx="2320312" cy="522070"/>
      </dsp:txXfrm>
    </dsp:sp>
    <dsp:sp modelId="{6CD96AC2-59D7-4FBA-9951-B9DF055DAFF5}">
      <dsp:nvSpPr>
        <dsp:cNvPr id="0" name=""/>
        <dsp:cNvSpPr/>
      </dsp:nvSpPr>
      <dsp:spPr>
        <a:xfrm>
          <a:off x="2734460" y="2025951"/>
          <a:ext cx="2320312" cy="1848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latin typeface="Sabon Next LT" panose="02000500000000000000" pitchFamily="2" charset="0"/>
              <a:cs typeface="Sabon Next LT" panose="02000500000000000000" pitchFamily="2" charset="0"/>
            </a:rPr>
            <a:t>Collection of more lung ultrasound for enhancing classification model’s performance.</a:t>
          </a:r>
          <a:endParaRPr lang="en-US" sz="2000" kern="1200" dirty="0"/>
        </a:p>
      </dsp:txBody>
      <dsp:txXfrm>
        <a:off x="2734460" y="2025951"/>
        <a:ext cx="2320312" cy="1848832"/>
      </dsp:txXfrm>
    </dsp:sp>
    <dsp:sp modelId="{A7E47857-34F6-450E-A0A1-8E3C400E2719}">
      <dsp:nvSpPr>
        <dsp:cNvPr id="0" name=""/>
        <dsp:cNvSpPr/>
      </dsp:nvSpPr>
      <dsp:spPr>
        <a:xfrm>
          <a:off x="6214928" y="477759"/>
          <a:ext cx="812109" cy="8121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625445-8669-4AAE-A45D-136D5E90C66B}">
      <dsp:nvSpPr>
        <dsp:cNvPr id="0" name=""/>
        <dsp:cNvSpPr/>
      </dsp:nvSpPr>
      <dsp:spPr>
        <a:xfrm>
          <a:off x="5460827" y="1435941"/>
          <a:ext cx="2320312" cy="522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a:pPr>
          <a:r>
            <a:rPr lang="en-US" sz="2800" kern="1200" dirty="0">
              <a:latin typeface="Sabon Next LT" panose="02000500000000000000" pitchFamily="2" charset="0"/>
              <a:cs typeface="Sabon Next LT" panose="02000500000000000000" pitchFamily="2" charset="0"/>
            </a:rPr>
            <a:t>Validate</a:t>
          </a:r>
        </a:p>
      </dsp:txBody>
      <dsp:txXfrm>
        <a:off x="5460827" y="1435941"/>
        <a:ext cx="2320312" cy="522070"/>
      </dsp:txXfrm>
    </dsp:sp>
    <dsp:sp modelId="{110FD6BF-D795-434A-A959-ABF98D9BA523}">
      <dsp:nvSpPr>
        <dsp:cNvPr id="0" name=""/>
        <dsp:cNvSpPr/>
      </dsp:nvSpPr>
      <dsp:spPr>
        <a:xfrm>
          <a:off x="5460827" y="2025951"/>
          <a:ext cx="2320312" cy="1848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Validating model performance with RT-PCR results.</a:t>
          </a:r>
        </a:p>
      </dsp:txBody>
      <dsp:txXfrm>
        <a:off x="5460827" y="2025951"/>
        <a:ext cx="2320312" cy="1848832"/>
      </dsp:txXfrm>
    </dsp:sp>
    <dsp:sp modelId="{BAAFBF4E-6C97-4A4B-AB06-F9D9CCD38842}">
      <dsp:nvSpPr>
        <dsp:cNvPr id="0" name=""/>
        <dsp:cNvSpPr/>
      </dsp:nvSpPr>
      <dsp:spPr>
        <a:xfrm>
          <a:off x="8941296" y="477759"/>
          <a:ext cx="812109" cy="81210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1189DD-4636-4A2B-9776-123CD8431878}">
      <dsp:nvSpPr>
        <dsp:cNvPr id="0" name=""/>
        <dsp:cNvSpPr/>
      </dsp:nvSpPr>
      <dsp:spPr>
        <a:xfrm>
          <a:off x="8187194" y="1435941"/>
          <a:ext cx="2320312" cy="522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a:pPr>
          <a:r>
            <a:rPr lang="en-US" sz="2800" kern="1200" dirty="0">
              <a:latin typeface="Sabon Next LT" panose="02000500000000000000" pitchFamily="2" charset="0"/>
              <a:cs typeface="Sabon Next LT" panose="02000500000000000000" pitchFamily="2" charset="0"/>
            </a:rPr>
            <a:t>Expand</a:t>
          </a:r>
        </a:p>
      </dsp:txBody>
      <dsp:txXfrm>
        <a:off x="8187194" y="1435941"/>
        <a:ext cx="2320312" cy="522070"/>
      </dsp:txXfrm>
    </dsp:sp>
    <dsp:sp modelId="{80E9E73D-EB99-4B2D-A948-7BF3D1E51A5A}">
      <dsp:nvSpPr>
        <dsp:cNvPr id="0" name=""/>
        <dsp:cNvSpPr/>
      </dsp:nvSpPr>
      <dsp:spPr>
        <a:xfrm>
          <a:off x="8187194" y="2025951"/>
          <a:ext cx="2320312" cy="1848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latin typeface="Sabon Next LT" panose="02000500000000000000" pitchFamily="2" charset="0"/>
              <a:cs typeface="Sabon Next LT" panose="02000500000000000000" pitchFamily="2" charset="0"/>
            </a:rPr>
            <a:t>Scope expansion by including more cases other than COVID, Normal and Pneumonia</a:t>
          </a:r>
          <a:r>
            <a:rPr lang="en-US" sz="1700" kern="1200" dirty="0">
              <a:latin typeface="Sabon Next LT" panose="02000500000000000000" pitchFamily="2" charset="0"/>
              <a:cs typeface="Sabon Next LT" panose="02000500000000000000" pitchFamily="2" charset="0"/>
            </a:rPr>
            <a:t>.</a:t>
          </a:r>
          <a:endParaRPr lang="en-US" sz="1700" kern="1200" dirty="0"/>
        </a:p>
      </dsp:txBody>
      <dsp:txXfrm>
        <a:off x="8187194" y="2025951"/>
        <a:ext cx="2320312" cy="184883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9C6DE6-AC79-FF4C-9EBD-DC1D9CA8B52D}" type="datetimeFigureOut">
              <a:rPr lang="en-US" smtClean="0"/>
              <a:t>7/21/2022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EBEE14-69A5-A94E-82FB-E96C31AD4AB7}" type="slidenum">
              <a:rPr lang="en-US" smtClean="0"/>
              <a:t>‹#›</a:t>
            </a:fld>
            <a:endParaRPr lang="en-US"/>
          </a:p>
        </p:txBody>
      </p:sp>
    </p:spTree>
    <p:extLst>
      <p:ext uri="{BB962C8B-B14F-4D97-AF65-F5344CB8AC3E}">
        <p14:creationId xmlns:p14="http://schemas.microsoft.com/office/powerpoint/2010/main" val="3050953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EBEE14-69A5-A94E-82FB-E96C31AD4AB7}" type="slidenum">
              <a:rPr lang="en-US" smtClean="0"/>
              <a:t>1</a:t>
            </a:fld>
            <a:endParaRPr lang="en-US"/>
          </a:p>
        </p:txBody>
      </p:sp>
    </p:spTree>
    <p:extLst>
      <p:ext uri="{BB962C8B-B14F-4D97-AF65-F5344CB8AC3E}">
        <p14:creationId xmlns:p14="http://schemas.microsoft.com/office/powerpoint/2010/main" val="6667923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EBEE14-69A5-A94E-82FB-E96C31AD4AB7}" type="slidenum">
              <a:rPr lang="en-US" smtClean="0"/>
              <a:t>11</a:t>
            </a:fld>
            <a:endParaRPr lang="en-US"/>
          </a:p>
        </p:txBody>
      </p:sp>
    </p:spTree>
    <p:extLst>
      <p:ext uri="{BB962C8B-B14F-4D97-AF65-F5344CB8AC3E}">
        <p14:creationId xmlns:p14="http://schemas.microsoft.com/office/powerpoint/2010/main" val="478061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C3EBEE14-69A5-A94E-82FB-E96C31AD4AB7}" type="slidenum">
              <a:rPr lang="en-US" smtClean="0"/>
              <a:t>12</a:t>
            </a:fld>
            <a:endParaRPr lang="en-US"/>
          </a:p>
        </p:txBody>
      </p:sp>
    </p:spTree>
    <p:extLst>
      <p:ext uri="{BB962C8B-B14F-4D97-AF65-F5344CB8AC3E}">
        <p14:creationId xmlns:p14="http://schemas.microsoft.com/office/powerpoint/2010/main" val="2701827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EBEE14-69A5-A94E-82FB-E96C31AD4AB7}" type="slidenum">
              <a:rPr lang="en-US" smtClean="0"/>
              <a:t>13</a:t>
            </a:fld>
            <a:endParaRPr lang="en-US"/>
          </a:p>
        </p:txBody>
      </p:sp>
    </p:spTree>
    <p:extLst>
      <p:ext uri="{BB962C8B-B14F-4D97-AF65-F5344CB8AC3E}">
        <p14:creationId xmlns:p14="http://schemas.microsoft.com/office/powerpoint/2010/main" val="3483104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EBEE14-69A5-A94E-82FB-E96C31AD4AB7}" type="slidenum">
              <a:rPr lang="en-US" smtClean="0"/>
              <a:t>14</a:t>
            </a:fld>
            <a:endParaRPr lang="en-US"/>
          </a:p>
        </p:txBody>
      </p:sp>
    </p:spTree>
    <p:extLst>
      <p:ext uri="{BB962C8B-B14F-4D97-AF65-F5344CB8AC3E}">
        <p14:creationId xmlns:p14="http://schemas.microsoft.com/office/powerpoint/2010/main" val="4286883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EBEE14-69A5-A94E-82FB-E96C31AD4AB7}" type="slidenum">
              <a:rPr lang="en-US" smtClean="0"/>
              <a:t>15</a:t>
            </a:fld>
            <a:endParaRPr lang="en-US"/>
          </a:p>
        </p:txBody>
      </p:sp>
    </p:spTree>
    <p:extLst>
      <p:ext uri="{BB962C8B-B14F-4D97-AF65-F5344CB8AC3E}">
        <p14:creationId xmlns:p14="http://schemas.microsoft.com/office/powerpoint/2010/main" val="3866507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Coronavirus disease is an infectious disease caused by SARS-CoV-2 virus</a:t>
            </a:r>
            <a:r>
              <a:rPr lang="en-IN" sz="1200" kern="1200" dirty="0">
                <a:solidFill>
                  <a:schemeClr val="tx1"/>
                </a:solidFill>
                <a:effectLst/>
                <a:latin typeface="+mn-lt"/>
                <a:ea typeface="+mn-ea"/>
                <a:cs typeface="+mn-cs"/>
              </a:rPr>
              <a:t>. Most people infected with the virus experience mild to moderate respiratory illness and are able to recover without requiring any special treatment. But, some do require serious medical attention.</a:t>
            </a:r>
            <a:r>
              <a:rPr lang="en-IN" dirty="0">
                <a:effectLst/>
              </a:rPr>
              <a:t> </a:t>
            </a:r>
          </a:p>
          <a:p>
            <a:r>
              <a:rPr lang="en-IN" sz="1200" kern="1200" dirty="0">
                <a:solidFill>
                  <a:schemeClr val="tx1"/>
                </a:solidFill>
                <a:effectLst/>
                <a:latin typeface="+mn-lt"/>
                <a:ea typeface="+mn-ea"/>
                <a:cs typeface="+mn-cs"/>
              </a:rPr>
              <a:t>A person infected with coronavirus even if they show no symptoms may emit aerosols while talking or breathing. Aerosols are defined as infectious viral particles that can float around in the air for up to three hours. Another person breathing in these aerosols can become infected with the coronavirus (Harvard Medical School, 2022).</a:t>
            </a:r>
            <a:r>
              <a:rPr lang="en-US" sz="1200" kern="1200" dirty="0">
                <a:solidFill>
                  <a:schemeClr val="tx1"/>
                </a:solidFill>
                <a:effectLst/>
                <a:latin typeface="+mn-lt"/>
                <a:ea typeface="+mn-ea"/>
                <a:cs typeface="+mn-cs"/>
              </a:rPr>
              <a:t> Isolating infected patients and testing people they met are the primary steps taken after Covid-19 diagnosis.</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IN" sz="1200" kern="1200">
              <a:solidFill>
                <a:schemeClr val="tx1"/>
              </a:solidFill>
              <a:effectLst/>
              <a:latin typeface="+mn-lt"/>
              <a:ea typeface="+mn-ea"/>
              <a:cs typeface="+mn-cs"/>
            </a:endParaRPr>
          </a:p>
          <a:p>
            <a:endParaRPr lang="en-IN">
              <a:effectLst/>
            </a:endParaRPr>
          </a:p>
          <a:p>
            <a:endParaRPr lang="en-US" dirty="0"/>
          </a:p>
        </p:txBody>
      </p:sp>
      <p:sp>
        <p:nvSpPr>
          <p:cNvPr id="4" name="Slide Number Placeholder 3"/>
          <p:cNvSpPr>
            <a:spLocks noGrp="1"/>
          </p:cNvSpPr>
          <p:nvPr>
            <p:ph type="sldNum" sz="quarter" idx="5"/>
          </p:nvPr>
        </p:nvSpPr>
        <p:spPr/>
        <p:txBody>
          <a:bodyPr/>
          <a:lstStyle/>
          <a:p>
            <a:fld id="{C3EBEE14-69A5-A94E-82FB-E96C31AD4AB7}" type="slidenum">
              <a:rPr lang="en-US" smtClean="0"/>
              <a:t>2</a:t>
            </a:fld>
            <a:endParaRPr lang="en-US"/>
          </a:p>
        </p:txBody>
      </p:sp>
    </p:spTree>
    <p:extLst>
      <p:ext uri="{BB962C8B-B14F-4D97-AF65-F5344CB8AC3E}">
        <p14:creationId xmlns:p14="http://schemas.microsoft.com/office/powerpoint/2010/main" val="2199477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C3EBEE14-69A5-A94E-82FB-E96C31AD4AB7}" type="slidenum">
              <a:rPr lang="en-US" smtClean="0"/>
              <a:t>3</a:t>
            </a:fld>
            <a:endParaRPr lang="en-US"/>
          </a:p>
        </p:txBody>
      </p:sp>
    </p:spTree>
    <p:extLst>
      <p:ext uri="{BB962C8B-B14F-4D97-AF65-F5344CB8AC3E}">
        <p14:creationId xmlns:p14="http://schemas.microsoft.com/office/powerpoint/2010/main" val="3418197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dirty="0">
                <a:latin typeface="Sabon Next LT" panose="02000500000000000000" pitchFamily="2" charset="0"/>
                <a:cs typeface="Sabon Next LT" panose="02000500000000000000" pitchFamily="2" charset="0"/>
              </a:rPr>
              <a:t>1. </a:t>
            </a:r>
            <a:r>
              <a:rPr lang="en-IN" sz="1200" kern="1200" dirty="0">
                <a:solidFill>
                  <a:schemeClr val="dk1"/>
                </a:solidFill>
                <a:effectLst/>
                <a:latin typeface="Sabon Next LT" panose="02000500000000000000" pitchFamily="2" charset="0"/>
                <a:ea typeface="+mn-ea"/>
                <a:cs typeface="Sabon Next LT" panose="02000500000000000000" pitchFamily="2" charset="0"/>
              </a:rPr>
              <a:t>No consideration in differences in cough due to age and cultural/regional differences.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kern="1200" dirty="0">
                <a:solidFill>
                  <a:schemeClr val="dk1"/>
                </a:solidFill>
                <a:effectLst/>
                <a:latin typeface="Sabon Next LT" panose="02000500000000000000" pitchFamily="2" charset="0"/>
                <a:ea typeface="+mn-ea"/>
                <a:cs typeface="Sabon Next LT" panose="02000500000000000000" pitchFamily="2" charset="0"/>
              </a:rPr>
              <a:t> Unsafe testing method.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200" dirty="0">
              <a:latin typeface="Sabon Next LT" panose="02000500000000000000" pitchFamily="2" charset="0"/>
              <a:cs typeface="Sabon Next LT" panose="02000500000000000000" pitchFamily="2"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200" dirty="0">
              <a:latin typeface="Sabon Next LT" panose="02000500000000000000" pitchFamily="2" charset="0"/>
              <a:cs typeface="Sabon Next LT" panose="02000500000000000000" pitchFamily="2"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dirty="0">
                <a:latin typeface="Sabon Next LT" panose="02000500000000000000" pitchFamily="2" charset="0"/>
                <a:cs typeface="Sabon Next LT" panose="02000500000000000000" pitchFamily="2" charset="0"/>
              </a:rPr>
              <a:t>2. COVID-19 detection and diagnosis using chest X-ray and CT- Scan images using  deep learning algorithms . </a:t>
            </a:r>
            <a:r>
              <a:rPr lang="en-IN" sz="1200" kern="1200" dirty="0">
                <a:solidFill>
                  <a:schemeClr val="tx1"/>
                </a:solidFill>
                <a:effectLst/>
                <a:latin typeface="Sabon Next LT" panose="02000500000000000000" pitchFamily="2" charset="0"/>
                <a:ea typeface="+mn-ea"/>
                <a:cs typeface="Sabon Next LT" panose="02000500000000000000" pitchFamily="2" charset="0"/>
              </a:rPr>
              <a:t>CT scan images have too many cross sections of the same person.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kern="1200" dirty="0">
                <a:solidFill>
                  <a:schemeClr val="tx1"/>
                </a:solidFill>
                <a:effectLst/>
                <a:latin typeface="Sabon Next LT" panose="02000500000000000000" pitchFamily="2" charset="0"/>
                <a:ea typeface="+mn-ea"/>
                <a:cs typeface="Sabon Next LT" panose="02000500000000000000" pitchFamily="2" charset="0"/>
              </a:rPr>
              <a:t> Models fail to incorporate manual/ground truths with the images.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200" kern="1200" dirty="0">
              <a:solidFill>
                <a:schemeClr val="tx1"/>
              </a:solidFill>
              <a:effectLst/>
              <a:latin typeface="Sabon Next LT" panose="02000500000000000000" pitchFamily="2" charset="0"/>
              <a:ea typeface="+mn-ea"/>
              <a:cs typeface="Sabon Next LT" panose="02000500000000000000" pitchFamily="2"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Sabon Next LT" panose="02000500000000000000" pitchFamily="2" charset="0"/>
              <a:cs typeface="Sabon Next LT" panose="02000500000000000000" pitchFamily="2" charset="0"/>
            </a:endParaRPr>
          </a:p>
          <a:p>
            <a:pPr marL="285750" indent="-285750">
              <a:buFont typeface="Arial" panose="020B0604020202020204" pitchFamily="34" charset="0"/>
              <a:buChar char="•"/>
            </a:pPr>
            <a:r>
              <a:rPr lang="en-US" sz="1200" dirty="0">
                <a:latin typeface="Sabon Next LT" panose="02000500000000000000" pitchFamily="2" charset="0"/>
                <a:cs typeface="Sabon Next LT" panose="02000500000000000000" pitchFamily="2" charset="0"/>
              </a:rPr>
              <a:t>3. </a:t>
            </a:r>
            <a:r>
              <a:rPr lang="en-IN" sz="1200" dirty="0">
                <a:latin typeface="Sabon Next LT" panose="02000500000000000000" pitchFamily="2" charset="0"/>
                <a:cs typeface="Sabon Next LT" panose="02000500000000000000" pitchFamily="2" charset="0"/>
              </a:rPr>
              <a:t>Combination of machine learning and radiomics for diagnosing coronavirus using chest X-ray images in presence of other diseases and at different severity levels.</a:t>
            </a:r>
            <a:r>
              <a:rPr lang="en-US" sz="1200" dirty="0">
                <a:latin typeface="Sabon Next LT" panose="02000500000000000000" pitchFamily="2" charset="0"/>
                <a:cs typeface="Sabon Next LT" panose="02000500000000000000" pitchFamily="2" charset="0"/>
              </a:rPr>
              <a:t> Time consuming method.</a:t>
            </a:r>
          </a:p>
          <a:p>
            <a:pPr marL="285750" indent="-285750">
              <a:buFont typeface="Arial" panose="020B0604020202020204" pitchFamily="34" charset="0"/>
              <a:buChar char="•"/>
            </a:pPr>
            <a:r>
              <a:rPr lang="en-IN" sz="1200" kern="1200" dirty="0">
                <a:solidFill>
                  <a:schemeClr val="tx1"/>
                </a:solidFill>
                <a:effectLst/>
                <a:latin typeface="Sabon Next LT" panose="02000500000000000000" pitchFamily="2" charset="0"/>
                <a:ea typeface="+mn-ea"/>
                <a:cs typeface="Sabon Next LT" panose="02000500000000000000" pitchFamily="2" charset="0"/>
              </a:rPr>
              <a:t>Sensitivity drops with increase in severity level.</a:t>
            </a:r>
            <a:endParaRPr lang="en-US" sz="1200" dirty="0">
              <a:latin typeface="Sabon Next LT" panose="02000500000000000000" pitchFamily="2" charset="0"/>
              <a:cs typeface="Sabon Next LT" panose="02000500000000000000" pitchFamily="2" charset="0"/>
            </a:endParaRPr>
          </a:p>
          <a:p>
            <a:pPr marL="0" marR="0" lvl="0" indent="0" algn="just" defTabSz="914400" rtl="0" eaLnBrk="1" fontAlgn="auto" latinLnBrk="0" hangingPunct="1">
              <a:lnSpc>
                <a:spcPct val="107000"/>
              </a:lnSpc>
              <a:spcBef>
                <a:spcPts val="0"/>
              </a:spcBef>
              <a:spcAft>
                <a:spcPts val="800"/>
              </a:spcAft>
              <a:buClrTx/>
              <a:buSzTx/>
              <a:buFontTx/>
              <a:buNone/>
              <a:tabLst/>
              <a:defRPr/>
            </a:pPr>
            <a:endParaRPr lang="en-US" sz="1200" dirty="0">
              <a:latin typeface="Sabon Next LT" panose="02000500000000000000" pitchFamily="2" charset="0"/>
              <a:cs typeface="Sabon Next LT" panose="02000500000000000000" pitchFamily="2" charset="0"/>
            </a:endParaRPr>
          </a:p>
          <a:p>
            <a:pPr marL="0" marR="0" lvl="0" indent="0" algn="just" defTabSz="914400" rtl="0" eaLnBrk="1" fontAlgn="auto" latinLnBrk="0" hangingPunct="1">
              <a:lnSpc>
                <a:spcPct val="107000"/>
              </a:lnSpc>
              <a:spcBef>
                <a:spcPts val="0"/>
              </a:spcBef>
              <a:spcAft>
                <a:spcPts val="800"/>
              </a:spcAft>
              <a:buClrTx/>
              <a:buSzTx/>
              <a:buFontTx/>
              <a:buNone/>
              <a:tabLst/>
              <a:defRPr/>
            </a:pPr>
            <a:endParaRPr lang="en-US" sz="1200" dirty="0">
              <a:latin typeface="Sabon Next LT" panose="02000500000000000000" pitchFamily="2" charset="0"/>
              <a:cs typeface="Sabon Next LT" panose="02000500000000000000" pitchFamily="2" charset="0"/>
            </a:endParaRPr>
          </a:p>
          <a:p>
            <a:pPr algn="just">
              <a:lnSpc>
                <a:spcPct val="107000"/>
              </a:lnSpc>
              <a:spcAft>
                <a:spcPts val="800"/>
              </a:spcAft>
            </a:pPr>
            <a:endParaRPr lang="en-PH" dirty="0"/>
          </a:p>
        </p:txBody>
      </p:sp>
      <p:sp>
        <p:nvSpPr>
          <p:cNvPr id="4" name="Slide Number Placeholder 3"/>
          <p:cNvSpPr>
            <a:spLocks noGrp="1"/>
          </p:cNvSpPr>
          <p:nvPr>
            <p:ph type="sldNum" sz="quarter" idx="5"/>
          </p:nvPr>
        </p:nvSpPr>
        <p:spPr/>
        <p:txBody>
          <a:bodyPr/>
          <a:lstStyle/>
          <a:p>
            <a:fld id="{1182F51D-0CA0-49C9-A32E-3D98D2B45FB8}" type="slidenum">
              <a:rPr lang="en-PH" smtClean="0"/>
              <a:t>4</a:t>
            </a:fld>
            <a:endParaRPr lang="en-PH"/>
          </a:p>
        </p:txBody>
      </p:sp>
    </p:spTree>
    <p:extLst>
      <p:ext uri="{BB962C8B-B14F-4D97-AF65-F5344CB8AC3E}">
        <p14:creationId xmlns:p14="http://schemas.microsoft.com/office/powerpoint/2010/main" val="2451786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EBEE14-69A5-A94E-82FB-E96C31AD4AB7}" type="slidenum">
              <a:rPr lang="en-US" smtClean="0"/>
              <a:t>5</a:t>
            </a:fld>
            <a:endParaRPr lang="en-US"/>
          </a:p>
        </p:txBody>
      </p:sp>
    </p:spTree>
    <p:extLst>
      <p:ext uri="{BB962C8B-B14F-4D97-AF65-F5344CB8AC3E}">
        <p14:creationId xmlns:p14="http://schemas.microsoft.com/office/powerpoint/2010/main" val="731731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EBEE14-69A5-A94E-82FB-E96C31AD4AB7}" type="slidenum">
              <a:rPr lang="en-US" smtClean="0"/>
              <a:t>6</a:t>
            </a:fld>
            <a:endParaRPr lang="en-US"/>
          </a:p>
        </p:txBody>
      </p:sp>
    </p:spTree>
    <p:extLst>
      <p:ext uri="{BB962C8B-B14F-4D97-AF65-F5344CB8AC3E}">
        <p14:creationId xmlns:p14="http://schemas.microsoft.com/office/powerpoint/2010/main" val="1949166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EBEE14-69A5-A94E-82FB-E96C31AD4AB7}" type="slidenum">
              <a:rPr lang="en-US" smtClean="0"/>
              <a:t>7</a:t>
            </a:fld>
            <a:endParaRPr lang="en-US"/>
          </a:p>
        </p:txBody>
      </p:sp>
    </p:spTree>
    <p:extLst>
      <p:ext uri="{BB962C8B-B14F-4D97-AF65-F5344CB8AC3E}">
        <p14:creationId xmlns:p14="http://schemas.microsoft.com/office/powerpoint/2010/main" val="23695699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C3EBEE14-69A5-A94E-82FB-E96C31AD4AB7}" type="slidenum">
              <a:rPr lang="en-US" smtClean="0"/>
              <a:t>8</a:t>
            </a:fld>
            <a:endParaRPr lang="en-US"/>
          </a:p>
        </p:txBody>
      </p:sp>
    </p:spTree>
    <p:extLst>
      <p:ext uri="{BB962C8B-B14F-4D97-AF65-F5344CB8AC3E}">
        <p14:creationId xmlns:p14="http://schemas.microsoft.com/office/powerpoint/2010/main" val="36169530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C3EBEE14-69A5-A94E-82FB-E96C31AD4AB7}" type="slidenum">
              <a:rPr lang="en-US" smtClean="0"/>
              <a:t>10</a:t>
            </a:fld>
            <a:endParaRPr lang="en-US"/>
          </a:p>
        </p:txBody>
      </p:sp>
    </p:spTree>
    <p:extLst>
      <p:ext uri="{BB962C8B-B14F-4D97-AF65-F5344CB8AC3E}">
        <p14:creationId xmlns:p14="http://schemas.microsoft.com/office/powerpoint/2010/main" val="1241088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2CFE0-FA81-D78F-52FB-3E8EC0CB425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02655CA-3CFA-7EB3-D3C3-F2E39CFB43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3E8B18FC-25C0-CBC9-0400-4860E2348A28}"/>
              </a:ext>
            </a:extLst>
          </p:cNvPr>
          <p:cNvSpPr>
            <a:spLocks noGrp="1"/>
          </p:cNvSpPr>
          <p:nvPr>
            <p:ph type="dt" sz="half" idx="10"/>
          </p:nvPr>
        </p:nvSpPr>
        <p:spPr/>
        <p:txBody>
          <a:bodyPr/>
          <a:lstStyle/>
          <a:p>
            <a:fld id="{8E82D3AC-5CBE-8A41-8E57-21B71D1574A1}" type="datetimeFigureOut">
              <a:rPr lang="en-US" smtClean="0"/>
              <a:t>7/21/2022</a:t>
            </a:fld>
            <a:endParaRPr lang="en-US"/>
          </a:p>
        </p:txBody>
      </p:sp>
      <p:sp>
        <p:nvSpPr>
          <p:cNvPr id="5" name="Footer Placeholder 4">
            <a:extLst>
              <a:ext uri="{FF2B5EF4-FFF2-40B4-BE49-F238E27FC236}">
                <a16:creationId xmlns:a16="http://schemas.microsoft.com/office/drawing/2014/main" id="{77929644-C4F7-0668-1637-838F6ED924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086772-BCD1-3DD7-A89F-F4F76F74220C}"/>
              </a:ext>
            </a:extLst>
          </p:cNvPr>
          <p:cNvSpPr>
            <a:spLocks noGrp="1"/>
          </p:cNvSpPr>
          <p:nvPr>
            <p:ph type="sldNum" sz="quarter" idx="12"/>
          </p:nvPr>
        </p:nvSpPr>
        <p:spPr/>
        <p:txBody>
          <a:bodyPr/>
          <a:lstStyle/>
          <a:p>
            <a:fld id="{1A034EB3-08CA-574A-BB02-4673CB76F5B6}" type="slidenum">
              <a:rPr lang="en-US" smtClean="0"/>
              <a:t>‹#›</a:t>
            </a:fld>
            <a:endParaRPr lang="en-US"/>
          </a:p>
        </p:txBody>
      </p:sp>
    </p:spTree>
    <p:extLst>
      <p:ext uri="{BB962C8B-B14F-4D97-AF65-F5344CB8AC3E}">
        <p14:creationId xmlns:p14="http://schemas.microsoft.com/office/powerpoint/2010/main" val="32364876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9E703-126F-1FE6-3D00-B2C28C24E494}"/>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9DB5426-AB70-178F-C51A-F7CEAE5ADA0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16FABC2-2ABE-88BD-229B-E3F377F69FEF}"/>
              </a:ext>
            </a:extLst>
          </p:cNvPr>
          <p:cNvSpPr>
            <a:spLocks noGrp="1"/>
          </p:cNvSpPr>
          <p:nvPr>
            <p:ph type="dt" sz="half" idx="10"/>
          </p:nvPr>
        </p:nvSpPr>
        <p:spPr/>
        <p:txBody>
          <a:bodyPr/>
          <a:lstStyle/>
          <a:p>
            <a:fld id="{8E82D3AC-5CBE-8A41-8E57-21B71D1574A1}" type="datetimeFigureOut">
              <a:rPr lang="en-US" smtClean="0"/>
              <a:t>7/21/2022</a:t>
            </a:fld>
            <a:endParaRPr lang="en-US"/>
          </a:p>
        </p:txBody>
      </p:sp>
      <p:sp>
        <p:nvSpPr>
          <p:cNvPr id="5" name="Footer Placeholder 4">
            <a:extLst>
              <a:ext uri="{FF2B5EF4-FFF2-40B4-BE49-F238E27FC236}">
                <a16:creationId xmlns:a16="http://schemas.microsoft.com/office/drawing/2014/main" id="{22988A2F-88A3-F7EC-3B38-01AAE96DEB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8E82C1-64C6-7235-5655-472696F312AB}"/>
              </a:ext>
            </a:extLst>
          </p:cNvPr>
          <p:cNvSpPr>
            <a:spLocks noGrp="1"/>
          </p:cNvSpPr>
          <p:nvPr>
            <p:ph type="sldNum" sz="quarter" idx="12"/>
          </p:nvPr>
        </p:nvSpPr>
        <p:spPr/>
        <p:txBody>
          <a:bodyPr/>
          <a:lstStyle/>
          <a:p>
            <a:fld id="{1A034EB3-08CA-574A-BB02-4673CB76F5B6}" type="slidenum">
              <a:rPr lang="en-US" smtClean="0"/>
              <a:t>‹#›</a:t>
            </a:fld>
            <a:endParaRPr lang="en-US"/>
          </a:p>
        </p:txBody>
      </p:sp>
    </p:spTree>
    <p:extLst>
      <p:ext uri="{BB962C8B-B14F-4D97-AF65-F5344CB8AC3E}">
        <p14:creationId xmlns:p14="http://schemas.microsoft.com/office/powerpoint/2010/main" val="865417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D6CB74-125A-0A39-3DFB-3486A341760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EB53CE8-D3C5-5B53-A919-7690560BD00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19DAD45-7E80-9BB7-A38B-FFB2EEB90304}"/>
              </a:ext>
            </a:extLst>
          </p:cNvPr>
          <p:cNvSpPr>
            <a:spLocks noGrp="1"/>
          </p:cNvSpPr>
          <p:nvPr>
            <p:ph type="dt" sz="half" idx="10"/>
          </p:nvPr>
        </p:nvSpPr>
        <p:spPr/>
        <p:txBody>
          <a:bodyPr/>
          <a:lstStyle/>
          <a:p>
            <a:fld id="{8E82D3AC-5CBE-8A41-8E57-21B71D1574A1}" type="datetimeFigureOut">
              <a:rPr lang="en-US" smtClean="0"/>
              <a:t>7/21/2022</a:t>
            </a:fld>
            <a:endParaRPr lang="en-US"/>
          </a:p>
        </p:txBody>
      </p:sp>
      <p:sp>
        <p:nvSpPr>
          <p:cNvPr id="5" name="Footer Placeholder 4">
            <a:extLst>
              <a:ext uri="{FF2B5EF4-FFF2-40B4-BE49-F238E27FC236}">
                <a16:creationId xmlns:a16="http://schemas.microsoft.com/office/drawing/2014/main" id="{8392B86B-003E-7688-1745-BA99773A44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B1913-5848-7F99-B41B-E363AB8E5CEE}"/>
              </a:ext>
            </a:extLst>
          </p:cNvPr>
          <p:cNvSpPr>
            <a:spLocks noGrp="1"/>
          </p:cNvSpPr>
          <p:nvPr>
            <p:ph type="sldNum" sz="quarter" idx="12"/>
          </p:nvPr>
        </p:nvSpPr>
        <p:spPr/>
        <p:txBody>
          <a:bodyPr/>
          <a:lstStyle/>
          <a:p>
            <a:fld id="{1A034EB3-08CA-574A-BB02-4673CB76F5B6}" type="slidenum">
              <a:rPr lang="en-US" smtClean="0"/>
              <a:t>‹#›</a:t>
            </a:fld>
            <a:endParaRPr lang="en-US"/>
          </a:p>
        </p:txBody>
      </p:sp>
    </p:spTree>
    <p:extLst>
      <p:ext uri="{BB962C8B-B14F-4D97-AF65-F5344CB8AC3E}">
        <p14:creationId xmlns:p14="http://schemas.microsoft.com/office/powerpoint/2010/main" val="364604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ONE COLUMN TEXT">
    <p:spTree>
      <p:nvGrpSpPr>
        <p:cNvPr id="1" name=""/>
        <p:cNvGrpSpPr/>
        <p:nvPr/>
      </p:nvGrpSpPr>
      <p:grpSpPr>
        <a:xfrm>
          <a:off x="0" y="0"/>
          <a:ext cx="0" cy="0"/>
          <a:chOff x="0" y="0"/>
          <a:chExt cx="0" cy="0"/>
        </a:xfrm>
      </p:grpSpPr>
      <p:sp>
        <p:nvSpPr>
          <p:cNvPr id="7" name="Rectangle 6"/>
          <p:cNvSpPr/>
          <p:nvPr userDrawn="1"/>
        </p:nvSpPr>
        <p:spPr bwMode="gray">
          <a:xfrm>
            <a:off x="11521021" y="6577013"/>
            <a:ext cx="503531" cy="280987"/>
          </a:xfrm>
          <a:prstGeom prst="rect">
            <a:avLst/>
          </a:prstGeom>
          <a:ln>
            <a:miter lim="800000"/>
            <a:headEnd/>
            <a:tailEnd/>
          </a:ln>
        </p:spPr>
        <p:txBody>
          <a:bodyPr lIns="72000" tIns="72000" rIns="0" bIns="0"/>
          <a:lstStyle/>
          <a:p>
            <a:pPr algn="r">
              <a:spcBef>
                <a:spcPct val="40000"/>
              </a:spcBef>
              <a:defRPr/>
            </a:pPr>
            <a:fld id="{6BA71C0A-9F0F-41ED-AE97-DBF05B351E59}" type="slidenum">
              <a:rPr lang="en-US" sz="900" smtClean="0">
                <a:solidFill>
                  <a:schemeClr val="bg1"/>
                </a:solidFill>
                <a:latin typeface="Arial"/>
              </a:rPr>
              <a:pPr algn="r">
                <a:spcBef>
                  <a:spcPct val="40000"/>
                </a:spcBef>
                <a:defRPr/>
              </a:pPr>
              <a:t>‹#›</a:t>
            </a:fld>
            <a:endParaRPr lang="en-US" sz="900" dirty="0">
              <a:solidFill>
                <a:schemeClr val="bg1"/>
              </a:solidFill>
              <a:latin typeface="Arial"/>
            </a:endParaRPr>
          </a:p>
        </p:txBody>
      </p:sp>
      <p:sp>
        <p:nvSpPr>
          <p:cNvPr id="10" name="Text Box 8"/>
          <p:cNvSpPr txBox="1">
            <a:spLocks noChangeArrowheads="1"/>
          </p:cNvSpPr>
          <p:nvPr userDrawn="1"/>
        </p:nvSpPr>
        <p:spPr bwMode="gray">
          <a:xfrm>
            <a:off x="8098396" y="6463596"/>
            <a:ext cx="3684566" cy="197586"/>
          </a:xfrm>
          <a:prstGeom prst="rect">
            <a:avLst/>
          </a:prstGeom>
          <a:noFill/>
          <a:ln w="9525">
            <a:noFill/>
            <a:miter lim="800000"/>
            <a:headEnd/>
            <a:tailEnd/>
          </a:ln>
          <a:effectLst/>
        </p:spPr>
        <p:txBody>
          <a:bodyPr wrap="square" lIns="0" tIns="72000" rIns="0" bIns="0">
            <a:noAutofit/>
          </a:bodyPr>
          <a:lstStyle/>
          <a:p>
            <a:r>
              <a:rPr lang="es-ES" sz="600" dirty="0">
                <a:solidFill>
                  <a:schemeClr val="bg1"/>
                </a:solidFill>
              </a:rPr>
              <a:t>© 2019</a:t>
            </a:r>
            <a:r>
              <a:rPr lang="es-ES" sz="600" baseline="0" dirty="0">
                <a:solidFill>
                  <a:schemeClr val="bg1"/>
                </a:solidFill>
              </a:rPr>
              <a:t> </a:t>
            </a:r>
            <a:r>
              <a:rPr lang="es-ES" sz="600" dirty="0">
                <a:solidFill>
                  <a:schemeClr val="bg1"/>
                </a:solidFill>
              </a:rPr>
              <a:t> KPMG International Cooperative (“KPMG International”). KPMG International provides no client services and is a Swiss entity with which the independent member firms of the KPMG network are affiliated.</a:t>
            </a:r>
          </a:p>
        </p:txBody>
      </p:sp>
    </p:spTree>
    <p:extLst>
      <p:ext uri="{BB962C8B-B14F-4D97-AF65-F5344CB8AC3E}">
        <p14:creationId xmlns:p14="http://schemas.microsoft.com/office/powerpoint/2010/main" val="4233255926"/>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EA8FF-7FFD-2374-B90B-3E13DA49DA3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18B38D0-2347-3DC9-2B4C-8F1712428E2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BAC0AF0-69EC-0B56-7426-B83B4917D9FD}"/>
              </a:ext>
            </a:extLst>
          </p:cNvPr>
          <p:cNvSpPr>
            <a:spLocks noGrp="1"/>
          </p:cNvSpPr>
          <p:nvPr>
            <p:ph type="dt" sz="half" idx="10"/>
          </p:nvPr>
        </p:nvSpPr>
        <p:spPr/>
        <p:txBody>
          <a:bodyPr/>
          <a:lstStyle/>
          <a:p>
            <a:fld id="{8E82D3AC-5CBE-8A41-8E57-21B71D1574A1}" type="datetimeFigureOut">
              <a:rPr lang="en-US" smtClean="0"/>
              <a:t>7/21/2022</a:t>
            </a:fld>
            <a:endParaRPr lang="en-US"/>
          </a:p>
        </p:txBody>
      </p:sp>
      <p:sp>
        <p:nvSpPr>
          <p:cNvPr id="5" name="Footer Placeholder 4">
            <a:extLst>
              <a:ext uri="{FF2B5EF4-FFF2-40B4-BE49-F238E27FC236}">
                <a16:creationId xmlns:a16="http://schemas.microsoft.com/office/drawing/2014/main" id="{6BC1011B-B723-664E-5A68-41ADB98224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DCB86-12F2-9C2D-B6DA-EC5B7D303752}"/>
              </a:ext>
            </a:extLst>
          </p:cNvPr>
          <p:cNvSpPr>
            <a:spLocks noGrp="1"/>
          </p:cNvSpPr>
          <p:nvPr>
            <p:ph type="sldNum" sz="quarter" idx="12"/>
          </p:nvPr>
        </p:nvSpPr>
        <p:spPr/>
        <p:txBody>
          <a:bodyPr/>
          <a:lstStyle/>
          <a:p>
            <a:fld id="{1A034EB3-08CA-574A-BB02-4673CB76F5B6}" type="slidenum">
              <a:rPr lang="en-US" smtClean="0"/>
              <a:t>‹#›</a:t>
            </a:fld>
            <a:endParaRPr lang="en-US"/>
          </a:p>
        </p:txBody>
      </p:sp>
    </p:spTree>
    <p:extLst>
      <p:ext uri="{BB962C8B-B14F-4D97-AF65-F5344CB8AC3E}">
        <p14:creationId xmlns:p14="http://schemas.microsoft.com/office/powerpoint/2010/main" val="154613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33E32-EE5E-3509-81F2-E390D1C5387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22D03AB5-41A7-CA8D-B47F-D82D7E3616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F7F9D53-E1E0-631E-6870-2C3936B892F8}"/>
              </a:ext>
            </a:extLst>
          </p:cNvPr>
          <p:cNvSpPr>
            <a:spLocks noGrp="1"/>
          </p:cNvSpPr>
          <p:nvPr>
            <p:ph type="dt" sz="half" idx="10"/>
          </p:nvPr>
        </p:nvSpPr>
        <p:spPr/>
        <p:txBody>
          <a:bodyPr/>
          <a:lstStyle/>
          <a:p>
            <a:fld id="{8E82D3AC-5CBE-8A41-8E57-21B71D1574A1}" type="datetimeFigureOut">
              <a:rPr lang="en-US" smtClean="0"/>
              <a:t>7/21/2022</a:t>
            </a:fld>
            <a:endParaRPr lang="en-US"/>
          </a:p>
        </p:txBody>
      </p:sp>
      <p:sp>
        <p:nvSpPr>
          <p:cNvPr id="5" name="Footer Placeholder 4">
            <a:extLst>
              <a:ext uri="{FF2B5EF4-FFF2-40B4-BE49-F238E27FC236}">
                <a16:creationId xmlns:a16="http://schemas.microsoft.com/office/drawing/2014/main" id="{4047E038-E74A-7632-FAF0-8E866C8108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B281AE-1FD9-2168-F49E-3A54FEEB7746}"/>
              </a:ext>
            </a:extLst>
          </p:cNvPr>
          <p:cNvSpPr>
            <a:spLocks noGrp="1"/>
          </p:cNvSpPr>
          <p:nvPr>
            <p:ph type="sldNum" sz="quarter" idx="12"/>
          </p:nvPr>
        </p:nvSpPr>
        <p:spPr/>
        <p:txBody>
          <a:bodyPr/>
          <a:lstStyle/>
          <a:p>
            <a:fld id="{1A034EB3-08CA-574A-BB02-4673CB76F5B6}" type="slidenum">
              <a:rPr lang="en-US" smtClean="0"/>
              <a:t>‹#›</a:t>
            </a:fld>
            <a:endParaRPr lang="en-US"/>
          </a:p>
        </p:txBody>
      </p:sp>
    </p:spTree>
    <p:extLst>
      <p:ext uri="{BB962C8B-B14F-4D97-AF65-F5344CB8AC3E}">
        <p14:creationId xmlns:p14="http://schemas.microsoft.com/office/powerpoint/2010/main" val="3284796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A3BE4-EFE8-C8FC-A2D2-CDFF6D48EF0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37542A6-304A-3B78-2331-4ABDBB0A71D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285F383-77EE-C00D-3B30-83D1BB82AF4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1A72E595-1BBC-33F2-1A3C-008286A85E9E}"/>
              </a:ext>
            </a:extLst>
          </p:cNvPr>
          <p:cNvSpPr>
            <a:spLocks noGrp="1"/>
          </p:cNvSpPr>
          <p:nvPr>
            <p:ph type="dt" sz="half" idx="10"/>
          </p:nvPr>
        </p:nvSpPr>
        <p:spPr/>
        <p:txBody>
          <a:bodyPr/>
          <a:lstStyle/>
          <a:p>
            <a:fld id="{8E82D3AC-5CBE-8A41-8E57-21B71D1574A1}" type="datetimeFigureOut">
              <a:rPr lang="en-US" smtClean="0"/>
              <a:t>7/21/2022</a:t>
            </a:fld>
            <a:endParaRPr lang="en-US"/>
          </a:p>
        </p:txBody>
      </p:sp>
      <p:sp>
        <p:nvSpPr>
          <p:cNvPr id="6" name="Footer Placeholder 5">
            <a:extLst>
              <a:ext uri="{FF2B5EF4-FFF2-40B4-BE49-F238E27FC236}">
                <a16:creationId xmlns:a16="http://schemas.microsoft.com/office/drawing/2014/main" id="{EE957797-EB1B-9CA9-BB02-F8F139A09B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D282D4-16B0-F668-11EF-E10FAB6A179F}"/>
              </a:ext>
            </a:extLst>
          </p:cNvPr>
          <p:cNvSpPr>
            <a:spLocks noGrp="1"/>
          </p:cNvSpPr>
          <p:nvPr>
            <p:ph type="sldNum" sz="quarter" idx="12"/>
          </p:nvPr>
        </p:nvSpPr>
        <p:spPr/>
        <p:txBody>
          <a:bodyPr/>
          <a:lstStyle/>
          <a:p>
            <a:fld id="{1A034EB3-08CA-574A-BB02-4673CB76F5B6}" type="slidenum">
              <a:rPr lang="en-US" smtClean="0"/>
              <a:t>‹#›</a:t>
            </a:fld>
            <a:endParaRPr lang="en-US"/>
          </a:p>
        </p:txBody>
      </p:sp>
    </p:spTree>
    <p:extLst>
      <p:ext uri="{BB962C8B-B14F-4D97-AF65-F5344CB8AC3E}">
        <p14:creationId xmlns:p14="http://schemas.microsoft.com/office/powerpoint/2010/main" val="3699345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353C-6394-4BE3-E3A0-C153EFB8C0CF}"/>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B7CF648-757A-1936-8007-D5189CDD53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86D53A4-FFA8-751A-FAA3-51D1499BB3A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231D11D-3FD9-7467-582C-F703C49F59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EB16ADE-9196-0C47-547F-9FD5AB5483D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00E617C-A324-523E-DEB6-473055E35AEF}"/>
              </a:ext>
            </a:extLst>
          </p:cNvPr>
          <p:cNvSpPr>
            <a:spLocks noGrp="1"/>
          </p:cNvSpPr>
          <p:nvPr>
            <p:ph type="dt" sz="half" idx="10"/>
          </p:nvPr>
        </p:nvSpPr>
        <p:spPr/>
        <p:txBody>
          <a:bodyPr/>
          <a:lstStyle/>
          <a:p>
            <a:fld id="{8E82D3AC-5CBE-8A41-8E57-21B71D1574A1}" type="datetimeFigureOut">
              <a:rPr lang="en-US" smtClean="0"/>
              <a:t>7/21/2022</a:t>
            </a:fld>
            <a:endParaRPr lang="en-US"/>
          </a:p>
        </p:txBody>
      </p:sp>
      <p:sp>
        <p:nvSpPr>
          <p:cNvPr id="8" name="Footer Placeholder 7">
            <a:extLst>
              <a:ext uri="{FF2B5EF4-FFF2-40B4-BE49-F238E27FC236}">
                <a16:creationId xmlns:a16="http://schemas.microsoft.com/office/drawing/2014/main" id="{89486540-713D-5861-CB12-AD4445CA2A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A853C8-6ED0-DC2E-C87B-44F085F619CD}"/>
              </a:ext>
            </a:extLst>
          </p:cNvPr>
          <p:cNvSpPr>
            <a:spLocks noGrp="1"/>
          </p:cNvSpPr>
          <p:nvPr>
            <p:ph type="sldNum" sz="quarter" idx="12"/>
          </p:nvPr>
        </p:nvSpPr>
        <p:spPr/>
        <p:txBody>
          <a:bodyPr/>
          <a:lstStyle/>
          <a:p>
            <a:fld id="{1A034EB3-08CA-574A-BB02-4673CB76F5B6}" type="slidenum">
              <a:rPr lang="en-US" smtClean="0"/>
              <a:t>‹#›</a:t>
            </a:fld>
            <a:endParaRPr lang="en-US"/>
          </a:p>
        </p:txBody>
      </p:sp>
    </p:spTree>
    <p:extLst>
      <p:ext uri="{BB962C8B-B14F-4D97-AF65-F5344CB8AC3E}">
        <p14:creationId xmlns:p14="http://schemas.microsoft.com/office/powerpoint/2010/main" val="1006631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E6DFE-FDBD-69C4-9133-46BC25861F8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D1B62A7-424E-6227-4599-B2E9ED01FE59}"/>
              </a:ext>
            </a:extLst>
          </p:cNvPr>
          <p:cNvSpPr>
            <a:spLocks noGrp="1"/>
          </p:cNvSpPr>
          <p:nvPr>
            <p:ph type="dt" sz="half" idx="10"/>
          </p:nvPr>
        </p:nvSpPr>
        <p:spPr/>
        <p:txBody>
          <a:bodyPr/>
          <a:lstStyle/>
          <a:p>
            <a:fld id="{8E82D3AC-5CBE-8A41-8E57-21B71D1574A1}" type="datetimeFigureOut">
              <a:rPr lang="en-US" smtClean="0"/>
              <a:t>7/21/2022</a:t>
            </a:fld>
            <a:endParaRPr lang="en-US"/>
          </a:p>
        </p:txBody>
      </p:sp>
      <p:sp>
        <p:nvSpPr>
          <p:cNvPr id="4" name="Footer Placeholder 3">
            <a:extLst>
              <a:ext uri="{FF2B5EF4-FFF2-40B4-BE49-F238E27FC236}">
                <a16:creationId xmlns:a16="http://schemas.microsoft.com/office/drawing/2014/main" id="{FBF05A00-89B6-FCDB-F6AE-940C265599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7615AD-9858-6CC6-EA46-C1B54FB6FE45}"/>
              </a:ext>
            </a:extLst>
          </p:cNvPr>
          <p:cNvSpPr>
            <a:spLocks noGrp="1"/>
          </p:cNvSpPr>
          <p:nvPr>
            <p:ph type="sldNum" sz="quarter" idx="12"/>
          </p:nvPr>
        </p:nvSpPr>
        <p:spPr/>
        <p:txBody>
          <a:bodyPr/>
          <a:lstStyle/>
          <a:p>
            <a:fld id="{1A034EB3-08CA-574A-BB02-4673CB76F5B6}" type="slidenum">
              <a:rPr lang="en-US" smtClean="0"/>
              <a:t>‹#›</a:t>
            </a:fld>
            <a:endParaRPr lang="en-US"/>
          </a:p>
        </p:txBody>
      </p:sp>
    </p:spTree>
    <p:extLst>
      <p:ext uri="{BB962C8B-B14F-4D97-AF65-F5344CB8AC3E}">
        <p14:creationId xmlns:p14="http://schemas.microsoft.com/office/powerpoint/2010/main" val="725028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FAE783-E698-79BF-9CAF-991BA10C3603}"/>
              </a:ext>
            </a:extLst>
          </p:cNvPr>
          <p:cNvSpPr>
            <a:spLocks noGrp="1"/>
          </p:cNvSpPr>
          <p:nvPr>
            <p:ph type="dt" sz="half" idx="10"/>
          </p:nvPr>
        </p:nvSpPr>
        <p:spPr/>
        <p:txBody>
          <a:bodyPr/>
          <a:lstStyle/>
          <a:p>
            <a:fld id="{8E82D3AC-5CBE-8A41-8E57-21B71D1574A1}" type="datetimeFigureOut">
              <a:rPr lang="en-US" smtClean="0"/>
              <a:t>7/21/2022</a:t>
            </a:fld>
            <a:endParaRPr lang="en-US"/>
          </a:p>
        </p:txBody>
      </p:sp>
      <p:sp>
        <p:nvSpPr>
          <p:cNvPr id="3" name="Footer Placeholder 2">
            <a:extLst>
              <a:ext uri="{FF2B5EF4-FFF2-40B4-BE49-F238E27FC236}">
                <a16:creationId xmlns:a16="http://schemas.microsoft.com/office/drawing/2014/main" id="{D510DE81-8028-3424-EA3F-04BD49CE303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92977EE-757F-16B5-62CC-7209AB76912D}"/>
              </a:ext>
            </a:extLst>
          </p:cNvPr>
          <p:cNvSpPr>
            <a:spLocks noGrp="1"/>
          </p:cNvSpPr>
          <p:nvPr>
            <p:ph type="sldNum" sz="quarter" idx="12"/>
          </p:nvPr>
        </p:nvSpPr>
        <p:spPr/>
        <p:txBody>
          <a:bodyPr/>
          <a:lstStyle/>
          <a:p>
            <a:fld id="{1A034EB3-08CA-574A-BB02-4673CB76F5B6}" type="slidenum">
              <a:rPr lang="en-US" smtClean="0"/>
              <a:t>‹#›</a:t>
            </a:fld>
            <a:endParaRPr lang="en-US"/>
          </a:p>
        </p:txBody>
      </p:sp>
    </p:spTree>
    <p:extLst>
      <p:ext uri="{BB962C8B-B14F-4D97-AF65-F5344CB8AC3E}">
        <p14:creationId xmlns:p14="http://schemas.microsoft.com/office/powerpoint/2010/main" val="3528433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7B51B-B8BF-DCDF-AF3C-3CF97F5DF78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9CC7E918-BD18-3F45-3404-C5D74FE731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4822E06-F7C8-96FA-C77D-52131EA09A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B48E2B8-0380-A8DE-480C-BEBA5E1E9C48}"/>
              </a:ext>
            </a:extLst>
          </p:cNvPr>
          <p:cNvSpPr>
            <a:spLocks noGrp="1"/>
          </p:cNvSpPr>
          <p:nvPr>
            <p:ph type="dt" sz="half" idx="10"/>
          </p:nvPr>
        </p:nvSpPr>
        <p:spPr/>
        <p:txBody>
          <a:bodyPr/>
          <a:lstStyle/>
          <a:p>
            <a:fld id="{8E82D3AC-5CBE-8A41-8E57-21B71D1574A1}" type="datetimeFigureOut">
              <a:rPr lang="en-US" smtClean="0"/>
              <a:t>7/21/2022</a:t>
            </a:fld>
            <a:endParaRPr lang="en-US"/>
          </a:p>
        </p:txBody>
      </p:sp>
      <p:sp>
        <p:nvSpPr>
          <p:cNvPr id="6" name="Footer Placeholder 5">
            <a:extLst>
              <a:ext uri="{FF2B5EF4-FFF2-40B4-BE49-F238E27FC236}">
                <a16:creationId xmlns:a16="http://schemas.microsoft.com/office/drawing/2014/main" id="{B5E700D8-AFF6-C949-A541-F0A8FF52D6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F026D6-4DEC-A16C-6F89-615FEF0D4E8B}"/>
              </a:ext>
            </a:extLst>
          </p:cNvPr>
          <p:cNvSpPr>
            <a:spLocks noGrp="1"/>
          </p:cNvSpPr>
          <p:nvPr>
            <p:ph type="sldNum" sz="quarter" idx="12"/>
          </p:nvPr>
        </p:nvSpPr>
        <p:spPr/>
        <p:txBody>
          <a:bodyPr/>
          <a:lstStyle/>
          <a:p>
            <a:fld id="{1A034EB3-08CA-574A-BB02-4673CB76F5B6}" type="slidenum">
              <a:rPr lang="en-US" smtClean="0"/>
              <a:t>‹#›</a:t>
            </a:fld>
            <a:endParaRPr lang="en-US"/>
          </a:p>
        </p:txBody>
      </p:sp>
    </p:spTree>
    <p:extLst>
      <p:ext uri="{BB962C8B-B14F-4D97-AF65-F5344CB8AC3E}">
        <p14:creationId xmlns:p14="http://schemas.microsoft.com/office/powerpoint/2010/main" val="1639069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B3E85-3C22-05A9-59E1-EEE4FECF7E6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E58F7E86-D224-C4EF-2F8A-C5810EE7C2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566AF6F-82DA-67CC-9757-6B1F0D4B66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7A180B9-74CC-68B3-81E8-4E466A7422B9}"/>
              </a:ext>
            </a:extLst>
          </p:cNvPr>
          <p:cNvSpPr>
            <a:spLocks noGrp="1"/>
          </p:cNvSpPr>
          <p:nvPr>
            <p:ph type="dt" sz="half" idx="10"/>
          </p:nvPr>
        </p:nvSpPr>
        <p:spPr/>
        <p:txBody>
          <a:bodyPr/>
          <a:lstStyle/>
          <a:p>
            <a:fld id="{8E82D3AC-5CBE-8A41-8E57-21B71D1574A1}" type="datetimeFigureOut">
              <a:rPr lang="en-US" smtClean="0"/>
              <a:t>7/21/2022</a:t>
            </a:fld>
            <a:endParaRPr lang="en-US"/>
          </a:p>
        </p:txBody>
      </p:sp>
      <p:sp>
        <p:nvSpPr>
          <p:cNvPr id="6" name="Footer Placeholder 5">
            <a:extLst>
              <a:ext uri="{FF2B5EF4-FFF2-40B4-BE49-F238E27FC236}">
                <a16:creationId xmlns:a16="http://schemas.microsoft.com/office/drawing/2014/main" id="{4A31128F-34F2-DE0A-3751-F0294C82E9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50EDC9-15AE-5357-CBAE-287676C2C650}"/>
              </a:ext>
            </a:extLst>
          </p:cNvPr>
          <p:cNvSpPr>
            <a:spLocks noGrp="1"/>
          </p:cNvSpPr>
          <p:nvPr>
            <p:ph type="sldNum" sz="quarter" idx="12"/>
          </p:nvPr>
        </p:nvSpPr>
        <p:spPr/>
        <p:txBody>
          <a:bodyPr/>
          <a:lstStyle/>
          <a:p>
            <a:fld id="{1A034EB3-08CA-574A-BB02-4673CB76F5B6}" type="slidenum">
              <a:rPr lang="en-US" smtClean="0"/>
              <a:t>‹#›</a:t>
            </a:fld>
            <a:endParaRPr lang="en-US"/>
          </a:p>
        </p:txBody>
      </p:sp>
    </p:spTree>
    <p:extLst>
      <p:ext uri="{BB962C8B-B14F-4D97-AF65-F5344CB8AC3E}">
        <p14:creationId xmlns:p14="http://schemas.microsoft.com/office/powerpoint/2010/main" val="1312903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33AC7A-47FF-7632-B6E8-FE45D36833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29A80BB-EF83-7F0B-DC49-9E84AC76A3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5940C74-96F7-1633-4048-C443A36C23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82D3AC-5CBE-8A41-8E57-21B71D1574A1}" type="datetimeFigureOut">
              <a:rPr lang="en-US" smtClean="0"/>
              <a:t>7/21/2022</a:t>
            </a:fld>
            <a:endParaRPr lang="en-US"/>
          </a:p>
        </p:txBody>
      </p:sp>
      <p:sp>
        <p:nvSpPr>
          <p:cNvPr id="5" name="Footer Placeholder 4">
            <a:extLst>
              <a:ext uri="{FF2B5EF4-FFF2-40B4-BE49-F238E27FC236}">
                <a16:creationId xmlns:a16="http://schemas.microsoft.com/office/drawing/2014/main" id="{31BD6515-BA26-245E-0578-A7271A9C9F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EF10706-586F-8FE1-7B5D-F5281026D2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034EB3-08CA-574A-BB02-4673CB76F5B6}" type="slidenum">
              <a:rPr lang="en-US" smtClean="0"/>
              <a:t>‹#›</a:t>
            </a:fld>
            <a:endParaRPr lang="en-US"/>
          </a:p>
        </p:txBody>
      </p:sp>
    </p:spTree>
    <p:extLst>
      <p:ext uri="{BB962C8B-B14F-4D97-AF65-F5344CB8AC3E}">
        <p14:creationId xmlns:p14="http://schemas.microsoft.com/office/powerpoint/2010/main" val="21467872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8D899-3A42-F9D7-36C3-5346F3E6866E}"/>
              </a:ext>
            </a:extLst>
          </p:cNvPr>
          <p:cNvSpPr>
            <a:spLocks noGrp="1"/>
          </p:cNvSpPr>
          <p:nvPr>
            <p:ph type="ctrTitle"/>
          </p:nvPr>
        </p:nvSpPr>
        <p:spPr>
          <a:xfrm>
            <a:off x="1426720" y="2064544"/>
            <a:ext cx="9144000" cy="2387600"/>
          </a:xfrm>
        </p:spPr>
        <p:txBody>
          <a:bodyPr>
            <a:normAutofit fontScale="90000"/>
          </a:bodyPr>
          <a:lstStyle/>
          <a:p>
            <a:r>
              <a:rPr lang="en-US" sz="4900" b="1" dirty="0">
                <a:latin typeface="Sabon Next LT" panose="02000500000000000000" pitchFamily="2" charset="0"/>
                <a:cs typeface="Sabon Next LT" panose="02000500000000000000" pitchFamily="2" charset="0"/>
              </a:rPr>
              <a:t>Using Lung ultrasound images for building a reliable Point-of-care Covid-19 </a:t>
            </a:r>
            <a:r>
              <a:rPr lang="en-US" sz="4900" b="1">
                <a:latin typeface="Sabon Next LT" panose="02000500000000000000" pitchFamily="2" charset="0"/>
                <a:cs typeface="Sabon Next LT" panose="02000500000000000000" pitchFamily="2" charset="0"/>
              </a:rPr>
              <a:t>testing system</a:t>
            </a:r>
            <a:br>
              <a:rPr lang="en-IN" dirty="0">
                <a:latin typeface="Sabon Next LT" panose="02000500000000000000" pitchFamily="2" charset="0"/>
                <a:cs typeface="Sabon Next LT" panose="02000500000000000000" pitchFamily="2" charset="0"/>
              </a:rPr>
            </a:br>
            <a:endParaRPr lang="en-US" dirty="0"/>
          </a:p>
        </p:txBody>
      </p:sp>
      <p:sp>
        <p:nvSpPr>
          <p:cNvPr id="3" name="Subtitle 2">
            <a:extLst>
              <a:ext uri="{FF2B5EF4-FFF2-40B4-BE49-F238E27FC236}">
                <a16:creationId xmlns:a16="http://schemas.microsoft.com/office/drawing/2014/main" id="{DE1AB8D2-640C-7E81-E147-E778448C0680}"/>
              </a:ext>
            </a:extLst>
          </p:cNvPr>
          <p:cNvSpPr>
            <a:spLocks noGrp="1"/>
          </p:cNvSpPr>
          <p:nvPr>
            <p:ph type="subTitle" idx="1"/>
          </p:nvPr>
        </p:nvSpPr>
        <p:spPr>
          <a:xfrm>
            <a:off x="854148" y="4793456"/>
            <a:ext cx="2356885" cy="1480326"/>
          </a:xfrm>
        </p:spPr>
        <p:txBody>
          <a:bodyPr>
            <a:normAutofit/>
          </a:bodyPr>
          <a:lstStyle/>
          <a:p>
            <a:pPr algn="just"/>
            <a:r>
              <a:rPr lang="en-US" dirty="0">
                <a:latin typeface="Sabon Next LT" panose="02000500000000000000" pitchFamily="2" charset="0"/>
                <a:cs typeface="Sabon Next LT" panose="02000500000000000000" pitchFamily="2" charset="0"/>
              </a:rPr>
              <a:t>Section – 003</a:t>
            </a:r>
          </a:p>
          <a:p>
            <a:pPr algn="just"/>
            <a:r>
              <a:rPr lang="en-US" dirty="0">
                <a:latin typeface="Sabon Next LT" panose="02000500000000000000" pitchFamily="2" charset="0"/>
                <a:cs typeface="Sabon Next LT" panose="02000500000000000000" pitchFamily="2" charset="0"/>
              </a:rPr>
              <a:t>Group – 10 </a:t>
            </a:r>
          </a:p>
          <a:p>
            <a:pPr algn="just"/>
            <a:endParaRPr lang="en-US" dirty="0"/>
          </a:p>
          <a:p>
            <a:pPr lvl="8" algn="just"/>
            <a:endParaRPr lang="en-US" dirty="0"/>
          </a:p>
          <a:p>
            <a:endParaRPr lang="en-US" dirty="0"/>
          </a:p>
        </p:txBody>
      </p:sp>
      <p:sp>
        <p:nvSpPr>
          <p:cNvPr id="6" name="TextBox 5">
            <a:extLst>
              <a:ext uri="{FF2B5EF4-FFF2-40B4-BE49-F238E27FC236}">
                <a16:creationId xmlns:a16="http://schemas.microsoft.com/office/drawing/2014/main" id="{1D379103-0E42-7258-142F-0593AE24DB37}"/>
              </a:ext>
            </a:extLst>
          </p:cNvPr>
          <p:cNvSpPr txBox="1"/>
          <p:nvPr/>
        </p:nvSpPr>
        <p:spPr>
          <a:xfrm>
            <a:off x="3953814" y="4452144"/>
            <a:ext cx="8332632" cy="1938992"/>
          </a:xfrm>
          <a:prstGeom prst="rect">
            <a:avLst/>
          </a:prstGeom>
          <a:noFill/>
        </p:spPr>
        <p:txBody>
          <a:bodyPr wrap="square">
            <a:spAutoFit/>
          </a:bodyPr>
          <a:lstStyle/>
          <a:p>
            <a:pPr lvl="8" algn="just"/>
            <a:r>
              <a:rPr lang="en-US" sz="2400" dirty="0" err="1">
                <a:latin typeface="Sabon Next LT" panose="02000500000000000000" pitchFamily="2" charset="0"/>
                <a:cs typeface="Sabon Next LT" panose="02000500000000000000" pitchFamily="2" charset="0"/>
              </a:rPr>
              <a:t>Sanket</a:t>
            </a:r>
            <a:r>
              <a:rPr lang="en-US" sz="2400" dirty="0">
                <a:latin typeface="Sabon Next LT" panose="02000500000000000000" pitchFamily="2" charset="0"/>
                <a:cs typeface="Sabon Next LT" panose="02000500000000000000" pitchFamily="2" charset="0"/>
              </a:rPr>
              <a:t> Sanjay Bhosle – 0776136</a:t>
            </a:r>
          </a:p>
          <a:p>
            <a:pPr lvl="8" algn="just"/>
            <a:r>
              <a:rPr lang="en-US" sz="2400" dirty="0">
                <a:latin typeface="Sabon Next LT" panose="02000500000000000000" pitchFamily="2" charset="0"/>
                <a:cs typeface="Sabon Next LT" panose="02000500000000000000" pitchFamily="2" charset="0"/>
              </a:rPr>
              <a:t>Mandeep Kaur – 0779091</a:t>
            </a:r>
          </a:p>
          <a:p>
            <a:pPr lvl="8" algn="just"/>
            <a:r>
              <a:rPr lang="en-US" sz="2400" dirty="0" err="1">
                <a:latin typeface="Sabon Next LT" panose="02000500000000000000" pitchFamily="2" charset="0"/>
                <a:cs typeface="Sabon Next LT" panose="02000500000000000000" pitchFamily="2" charset="0"/>
              </a:rPr>
              <a:t>Simranjeet</a:t>
            </a:r>
            <a:r>
              <a:rPr lang="en-US" sz="2400" dirty="0">
                <a:latin typeface="Sabon Next LT" panose="02000500000000000000" pitchFamily="2" charset="0"/>
                <a:cs typeface="Sabon Next LT" panose="02000500000000000000" pitchFamily="2" charset="0"/>
              </a:rPr>
              <a:t> Singh - 0783612</a:t>
            </a:r>
          </a:p>
          <a:p>
            <a:pPr lvl="8" algn="just"/>
            <a:r>
              <a:rPr lang="en-US" sz="2400" dirty="0" err="1">
                <a:latin typeface="Sabon Next LT" panose="02000500000000000000" pitchFamily="2" charset="0"/>
                <a:cs typeface="Sabon Next LT" panose="02000500000000000000" pitchFamily="2" charset="0"/>
              </a:rPr>
              <a:t>Anjaliraj</a:t>
            </a:r>
            <a:r>
              <a:rPr lang="en-US" sz="2400" dirty="0">
                <a:latin typeface="Sabon Next LT" panose="02000500000000000000" pitchFamily="2" charset="0"/>
                <a:cs typeface="Sabon Next LT" panose="02000500000000000000" pitchFamily="2" charset="0"/>
              </a:rPr>
              <a:t> Baburaj - 0781499</a:t>
            </a:r>
          </a:p>
          <a:p>
            <a:pPr lvl="8" algn="just"/>
            <a:r>
              <a:rPr lang="en-US" sz="2400" dirty="0" err="1">
                <a:latin typeface="Sabon Next LT" panose="02000500000000000000" pitchFamily="2" charset="0"/>
                <a:cs typeface="Sabon Next LT" panose="02000500000000000000" pitchFamily="2" charset="0"/>
              </a:rPr>
              <a:t>Rishika</a:t>
            </a:r>
            <a:r>
              <a:rPr lang="en-US" sz="2400" dirty="0">
                <a:latin typeface="Sabon Next LT" panose="02000500000000000000" pitchFamily="2" charset="0"/>
                <a:cs typeface="Sabon Next LT" panose="02000500000000000000" pitchFamily="2" charset="0"/>
              </a:rPr>
              <a:t>  Shivani </a:t>
            </a:r>
            <a:r>
              <a:rPr lang="en-US" sz="2400" dirty="0" err="1">
                <a:latin typeface="Sabon Next LT" panose="02000500000000000000" pitchFamily="2" charset="0"/>
                <a:cs typeface="Sabon Next LT" panose="02000500000000000000" pitchFamily="2" charset="0"/>
              </a:rPr>
              <a:t>Adulla</a:t>
            </a:r>
            <a:r>
              <a:rPr lang="en-US" sz="2400" dirty="0">
                <a:latin typeface="Sabon Next LT" panose="02000500000000000000" pitchFamily="2" charset="0"/>
                <a:cs typeface="Sabon Next LT" panose="02000500000000000000" pitchFamily="2" charset="0"/>
              </a:rPr>
              <a:t>  -0784455</a:t>
            </a:r>
          </a:p>
        </p:txBody>
      </p:sp>
    </p:spTree>
    <p:extLst>
      <p:ext uri="{BB962C8B-B14F-4D97-AF65-F5344CB8AC3E}">
        <p14:creationId xmlns:p14="http://schemas.microsoft.com/office/powerpoint/2010/main" val="2507330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640E98-EA68-1C01-6E7A-539E675B2AC4}"/>
              </a:ext>
            </a:extLst>
          </p:cNvPr>
          <p:cNvSpPr>
            <a:spLocks noGrp="1"/>
          </p:cNvSpPr>
          <p:nvPr>
            <p:ph type="title"/>
          </p:nvPr>
        </p:nvSpPr>
        <p:spPr>
          <a:xfrm>
            <a:off x="838200" y="577653"/>
            <a:ext cx="10515600" cy="1325563"/>
          </a:xfrm>
        </p:spPr>
        <p:txBody>
          <a:bodyPr>
            <a:normAutofit/>
          </a:bodyPr>
          <a:lstStyle/>
          <a:p>
            <a:r>
              <a:rPr lang="en-US" sz="4800" b="1" dirty="0">
                <a:latin typeface="Sabon Next LT" panose="02000500000000000000" pitchFamily="2" charset="0"/>
                <a:cs typeface="Sabon Next LT" panose="02000500000000000000" pitchFamily="2" charset="0"/>
              </a:rPr>
              <a:t>Results</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920DA3D4-B203-F570-CCA7-8C34E54C4568}"/>
              </a:ext>
            </a:extLst>
          </p:cNvPr>
          <p:cNvGraphicFramePr>
            <a:graphicFrameLocks noGrp="1"/>
          </p:cNvGraphicFramePr>
          <p:nvPr>
            <p:ph idx="1"/>
            <p:extLst>
              <p:ext uri="{D42A27DB-BD31-4B8C-83A1-F6EECF244321}">
                <p14:modId xmlns:p14="http://schemas.microsoft.com/office/powerpoint/2010/main" val="1925086912"/>
              </p:ext>
            </p:extLst>
          </p:nvPr>
        </p:nvGraphicFramePr>
        <p:xfrm>
          <a:off x="2099257" y="2176912"/>
          <a:ext cx="7740202" cy="3405469"/>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4C1D3449-3693-3D3A-280C-7A0043063CF3}"/>
              </a:ext>
            </a:extLst>
          </p:cNvPr>
          <p:cNvSpPr txBox="1"/>
          <p:nvPr/>
        </p:nvSpPr>
        <p:spPr>
          <a:xfrm>
            <a:off x="3133561" y="5805979"/>
            <a:ext cx="5921829" cy="707886"/>
          </a:xfrm>
          <a:prstGeom prst="rect">
            <a:avLst/>
          </a:prstGeom>
          <a:noFill/>
        </p:spPr>
        <p:txBody>
          <a:bodyPr wrap="square" rtlCol="0">
            <a:spAutoFit/>
          </a:bodyPr>
          <a:lstStyle/>
          <a:p>
            <a:pPr algn="ctr"/>
            <a:r>
              <a:rPr lang="en-US" sz="2000" b="1" dirty="0">
                <a:latin typeface="Sabon Next LT" panose="02000500000000000000" pitchFamily="2" charset="0"/>
                <a:cs typeface="Sabon Next LT" panose="02000500000000000000" pitchFamily="2" charset="0"/>
              </a:rPr>
              <a:t>The chart above shows the prediction accuracy returned by the models on the test dataset.</a:t>
            </a:r>
          </a:p>
        </p:txBody>
      </p:sp>
    </p:spTree>
    <p:extLst>
      <p:ext uri="{BB962C8B-B14F-4D97-AF65-F5344CB8AC3E}">
        <p14:creationId xmlns:p14="http://schemas.microsoft.com/office/powerpoint/2010/main" val="3227271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5B94C-F1B1-9FB2-B0AA-9AE5C989CF66}"/>
              </a:ext>
            </a:extLst>
          </p:cNvPr>
          <p:cNvSpPr>
            <a:spLocks noGrp="1"/>
          </p:cNvSpPr>
          <p:nvPr>
            <p:ph type="title"/>
          </p:nvPr>
        </p:nvSpPr>
        <p:spPr/>
        <p:txBody>
          <a:bodyPr/>
          <a:lstStyle/>
          <a:p>
            <a:r>
              <a:rPr lang="en-US" b="1" dirty="0">
                <a:latin typeface="Sabon Next LT" panose="02000500000000000000" pitchFamily="2" charset="0"/>
                <a:cs typeface="Sabon Next LT" panose="02000500000000000000" pitchFamily="2" charset="0"/>
              </a:rPr>
              <a:t>Results</a:t>
            </a:r>
          </a:p>
        </p:txBody>
      </p:sp>
      <p:graphicFrame>
        <p:nvGraphicFramePr>
          <p:cNvPr id="4" name="Content Placeholder 3">
            <a:extLst>
              <a:ext uri="{FF2B5EF4-FFF2-40B4-BE49-F238E27FC236}">
                <a16:creationId xmlns:a16="http://schemas.microsoft.com/office/drawing/2014/main" id="{60B4E28E-CAB9-EED2-302D-7D877857F4B2}"/>
              </a:ext>
            </a:extLst>
          </p:cNvPr>
          <p:cNvGraphicFramePr>
            <a:graphicFrameLocks noGrp="1"/>
          </p:cNvGraphicFramePr>
          <p:nvPr>
            <p:ph idx="1"/>
            <p:extLst>
              <p:ext uri="{D42A27DB-BD31-4B8C-83A1-F6EECF244321}">
                <p14:modId xmlns:p14="http://schemas.microsoft.com/office/powerpoint/2010/main" val="3063673312"/>
              </p:ext>
            </p:extLst>
          </p:nvPr>
        </p:nvGraphicFramePr>
        <p:xfrm>
          <a:off x="838200" y="1361986"/>
          <a:ext cx="10515600" cy="4351338"/>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6C601D3F-2C88-8F56-03E3-47A039B29C1E}"/>
              </a:ext>
            </a:extLst>
          </p:cNvPr>
          <p:cNvSpPr txBox="1"/>
          <p:nvPr/>
        </p:nvSpPr>
        <p:spPr>
          <a:xfrm>
            <a:off x="2582720" y="5908100"/>
            <a:ext cx="5921829" cy="707886"/>
          </a:xfrm>
          <a:prstGeom prst="rect">
            <a:avLst/>
          </a:prstGeom>
          <a:noFill/>
        </p:spPr>
        <p:txBody>
          <a:bodyPr wrap="square" rtlCol="0">
            <a:spAutoFit/>
          </a:bodyPr>
          <a:lstStyle/>
          <a:p>
            <a:pPr algn="ctr"/>
            <a:r>
              <a:rPr lang="en-US" sz="2000" b="1" dirty="0">
                <a:latin typeface="Sabon Next LT" panose="02000500000000000000" pitchFamily="2" charset="0"/>
                <a:cs typeface="Sabon Next LT" panose="02000500000000000000" pitchFamily="2" charset="0"/>
              </a:rPr>
              <a:t>The plot represents the percentage of correctly identified cases for both categories for each model.</a:t>
            </a:r>
          </a:p>
        </p:txBody>
      </p:sp>
    </p:spTree>
    <p:extLst>
      <p:ext uri="{BB962C8B-B14F-4D97-AF65-F5344CB8AC3E}">
        <p14:creationId xmlns:p14="http://schemas.microsoft.com/office/powerpoint/2010/main" val="3615420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68EEA-DFE8-59E2-F82E-D856B4379536}"/>
              </a:ext>
            </a:extLst>
          </p:cNvPr>
          <p:cNvSpPr>
            <a:spLocks noGrp="1"/>
          </p:cNvSpPr>
          <p:nvPr>
            <p:ph type="title"/>
          </p:nvPr>
        </p:nvSpPr>
        <p:spPr/>
        <p:txBody>
          <a:bodyPr/>
          <a:lstStyle/>
          <a:p>
            <a:r>
              <a:rPr lang="en-US" sz="4800" b="1" dirty="0">
                <a:latin typeface="Sabon Next LT" panose="02000500000000000000" pitchFamily="2" charset="0"/>
                <a:cs typeface="Sabon Next LT" panose="02000500000000000000" pitchFamily="2" charset="0"/>
              </a:rPr>
              <a:t>Results</a:t>
            </a:r>
            <a:r>
              <a:rPr lang="en-US" dirty="0"/>
              <a:t> </a:t>
            </a:r>
          </a:p>
        </p:txBody>
      </p:sp>
      <p:sp>
        <p:nvSpPr>
          <p:cNvPr id="3" name="Content Placeholder 2">
            <a:extLst>
              <a:ext uri="{FF2B5EF4-FFF2-40B4-BE49-F238E27FC236}">
                <a16:creationId xmlns:a16="http://schemas.microsoft.com/office/drawing/2014/main" id="{B1F9AF91-65C3-ED42-8E0C-007703C0C7EB}"/>
              </a:ext>
            </a:extLst>
          </p:cNvPr>
          <p:cNvSpPr>
            <a:spLocks noGrp="1"/>
          </p:cNvSpPr>
          <p:nvPr>
            <p:ph idx="1"/>
          </p:nvPr>
        </p:nvSpPr>
        <p:spPr>
          <a:xfrm>
            <a:off x="705348" y="1630589"/>
            <a:ext cx="10515600" cy="4351338"/>
          </a:xfrm>
        </p:spPr>
        <p:txBody>
          <a:bodyPr/>
          <a:lstStyle/>
          <a:p>
            <a:pPr marL="0" indent="0" algn="ctr">
              <a:buNone/>
            </a:pPr>
            <a:r>
              <a:rPr lang="en-US" sz="2000" b="1" dirty="0">
                <a:latin typeface="Sabon Next LT" panose="02000500000000000000" pitchFamily="2" charset="0"/>
                <a:cs typeface="Sabon Next LT" panose="02000500000000000000" pitchFamily="2" charset="0"/>
              </a:rPr>
              <a:t>ResNet50V2 </a:t>
            </a:r>
            <a:r>
              <a:rPr lang="en-US" sz="2000" dirty="0">
                <a:latin typeface="Sabon Next LT" panose="02000500000000000000" pitchFamily="2" charset="0"/>
                <a:cs typeface="Sabon Next LT" panose="02000500000000000000" pitchFamily="2" charset="0"/>
              </a:rPr>
              <a:t>outperformed all other models as per all the performance metrics :-</a:t>
            </a:r>
          </a:p>
          <a:p>
            <a:pPr marL="0" indent="0">
              <a:buNone/>
            </a:pPr>
            <a:endParaRPr lang="en-US" dirty="0">
              <a:latin typeface="Sabon Next LT" panose="02000500000000000000" pitchFamily="2" charset="0"/>
              <a:cs typeface="Sabon Next LT" panose="02000500000000000000" pitchFamily="2" charset="0"/>
            </a:endParaRPr>
          </a:p>
        </p:txBody>
      </p:sp>
      <p:graphicFrame>
        <p:nvGraphicFramePr>
          <p:cNvPr id="21" name="TextBox 18">
            <a:extLst>
              <a:ext uri="{FF2B5EF4-FFF2-40B4-BE49-F238E27FC236}">
                <a16:creationId xmlns:a16="http://schemas.microsoft.com/office/drawing/2014/main" id="{9669443A-F0B4-1FD1-2DCE-3B070CB0DAE0}"/>
              </a:ext>
            </a:extLst>
          </p:cNvPr>
          <p:cNvGraphicFramePr/>
          <p:nvPr>
            <p:extLst>
              <p:ext uri="{D42A27DB-BD31-4B8C-83A1-F6EECF244321}">
                <p14:modId xmlns:p14="http://schemas.microsoft.com/office/powerpoint/2010/main" val="3257393320"/>
              </p:ext>
            </p:extLst>
          </p:nvPr>
        </p:nvGraphicFramePr>
        <p:xfrm>
          <a:off x="5763786" y="2209369"/>
          <a:ext cx="6317378" cy="45100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Picture 11" descr="Chart&#10;&#10;Description automatically generated">
            <a:extLst>
              <a:ext uri="{FF2B5EF4-FFF2-40B4-BE49-F238E27FC236}">
                <a16:creationId xmlns:a16="http://schemas.microsoft.com/office/drawing/2014/main" id="{3C1B5CDF-6503-001F-0701-0B667EDC0B6F}"/>
              </a:ext>
            </a:extLst>
          </p:cNvPr>
          <p:cNvPicPr>
            <a:picLocks noChangeAspect="1"/>
          </p:cNvPicPr>
          <p:nvPr/>
        </p:nvPicPr>
        <p:blipFill>
          <a:blip r:embed="rId8"/>
          <a:stretch>
            <a:fillRect/>
          </a:stretch>
        </p:blipFill>
        <p:spPr>
          <a:xfrm>
            <a:off x="455186" y="2475718"/>
            <a:ext cx="5308600" cy="3860800"/>
          </a:xfrm>
          <a:prstGeom prst="rect">
            <a:avLst/>
          </a:prstGeom>
        </p:spPr>
      </p:pic>
    </p:spTree>
    <p:extLst>
      <p:ext uri="{BB962C8B-B14F-4D97-AF65-F5344CB8AC3E}">
        <p14:creationId xmlns:p14="http://schemas.microsoft.com/office/powerpoint/2010/main" val="2256969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7385F0C-780E-06DE-CA71-2854C5C7BC24}"/>
              </a:ext>
            </a:extLst>
          </p:cNvPr>
          <p:cNvSpPr>
            <a:spLocks noGrp="1"/>
          </p:cNvSpPr>
          <p:nvPr>
            <p:ph type="title"/>
          </p:nvPr>
        </p:nvSpPr>
        <p:spPr>
          <a:xfrm>
            <a:off x="1046746" y="586822"/>
            <a:ext cx="3560252" cy="1645920"/>
          </a:xfrm>
        </p:spPr>
        <p:txBody>
          <a:bodyPr vert="horz" lIns="91440" tIns="45720" rIns="91440" bIns="45720" rtlCol="0">
            <a:normAutofit/>
          </a:bodyPr>
          <a:lstStyle/>
          <a:p>
            <a:r>
              <a:rPr lang="en-US" sz="4000" b="1" kern="1200">
                <a:latin typeface="Sabon Next LT" panose="02000500000000000000" pitchFamily="2" charset="0"/>
                <a:cs typeface="Sabon Next LT" panose="02000500000000000000" pitchFamily="2" charset="0"/>
              </a:rPr>
              <a:t>Results </a:t>
            </a:r>
          </a:p>
        </p:txBody>
      </p:sp>
      <p:sp>
        <p:nvSpPr>
          <p:cNvPr id="20" name="Rectangle 19">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2" name="Rectangle 21">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EC08CF2-B424-B996-2148-E4D50604CCDA}"/>
              </a:ext>
            </a:extLst>
          </p:cNvPr>
          <p:cNvSpPr>
            <a:spLocks noGrp="1"/>
          </p:cNvSpPr>
          <p:nvPr>
            <p:ph idx="1"/>
          </p:nvPr>
        </p:nvSpPr>
        <p:spPr>
          <a:xfrm>
            <a:off x="5351164" y="586822"/>
            <a:ext cx="6002636" cy="1645920"/>
          </a:xfrm>
        </p:spPr>
        <p:txBody>
          <a:bodyPr vert="horz" lIns="91440" tIns="45720" rIns="91440" bIns="45720" rtlCol="0" anchor="ctr">
            <a:normAutofit/>
          </a:bodyPr>
          <a:lstStyle/>
          <a:p>
            <a:pPr marL="0" indent="0">
              <a:buNone/>
            </a:pPr>
            <a:r>
              <a:rPr lang="en-US" sz="3600" b="1" kern="1200" dirty="0">
                <a:latin typeface="Sabon Next LT" panose="02000500000000000000" pitchFamily="2" charset="0"/>
                <a:cs typeface="Sabon Next LT" panose="02000500000000000000" pitchFamily="2" charset="0"/>
              </a:rPr>
              <a:t>Four Class Classification </a:t>
            </a:r>
          </a:p>
        </p:txBody>
      </p:sp>
      <p:graphicFrame>
        <p:nvGraphicFramePr>
          <p:cNvPr id="5" name="Table 4">
            <a:extLst>
              <a:ext uri="{FF2B5EF4-FFF2-40B4-BE49-F238E27FC236}">
                <a16:creationId xmlns:a16="http://schemas.microsoft.com/office/drawing/2014/main" id="{D6F80152-D06F-5A8E-AF61-CA1A5128DA93}"/>
              </a:ext>
            </a:extLst>
          </p:cNvPr>
          <p:cNvGraphicFramePr>
            <a:graphicFrameLocks noGrp="1"/>
          </p:cNvGraphicFramePr>
          <p:nvPr>
            <p:extLst>
              <p:ext uri="{D42A27DB-BD31-4B8C-83A1-F6EECF244321}">
                <p14:modId xmlns:p14="http://schemas.microsoft.com/office/powerpoint/2010/main" val="1501533365"/>
              </p:ext>
            </p:extLst>
          </p:nvPr>
        </p:nvGraphicFramePr>
        <p:xfrm>
          <a:off x="479898" y="2454439"/>
          <a:ext cx="11232203" cy="4336810"/>
        </p:xfrm>
        <a:graphic>
          <a:graphicData uri="http://schemas.openxmlformats.org/drawingml/2006/table">
            <a:tbl>
              <a:tblPr firstRow="1" bandRow="1">
                <a:noFill/>
                <a:tableStyleId>{5C22544A-7EE6-4342-B048-85BDC9FD1C3A}</a:tableStyleId>
              </a:tblPr>
              <a:tblGrid>
                <a:gridCol w="2257997">
                  <a:extLst>
                    <a:ext uri="{9D8B030D-6E8A-4147-A177-3AD203B41FA5}">
                      <a16:colId xmlns:a16="http://schemas.microsoft.com/office/drawing/2014/main" val="1789501588"/>
                    </a:ext>
                  </a:extLst>
                </a:gridCol>
                <a:gridCol w="2205633">
                  <a:extLst>
                    <a:ext uri="{9D8B030D-6E8A-4147-A177-3AD203B41FA5}">
                      <a16:colId xmlns:a16="http://schemas.microsoft.com/office/drawing/2014/main" val="1444496344"/>
                    </a:ext>
                  </a:extLst>
                </a:gridCol>
                <a:gridCol w="2048260">
                  <a:extLst>
                    <a:ext uri="{9D8B030D-6E8A-4147-A177-3AD203B41FA5}">
                      <a16:colId xmlns:a16="http://schemas.microsoft.com/office/drawing/2014/main" val="3970620833"/>
                    </a:ext>
                  </a:extLst>
                </a:gridCol>
                <a:gridCol w="1902810">
                  <a:extLst>
                    <a:ext uri="{9D8B030D-6E8A-4147-A177-3AD203B41FA5}">
                      <a16:colId xmlns:a16="http://schemas.microsoft.com/office/drawing/2014/main" val="609694687"/>
                    </a:ext>
                  </a:extLst>
                </a:gridCol>
                <a:gridCol w="1398737">
                  <a:extLst>
                    <a:ext uri="{9D8B030D-6E8A-4147-A177-3AD203B41FA5}">
                      <a16:colId xmlns:a16="http://schemas.microsoft.com/office/drawing/2014/main" val="3767617572"/>
                    </a:ext>
                  </a:extLst>
                </a:gridCol>
                <a:gridCol w="1418766">
                  <a:extLst>
                    <a:ext uri="{9D8B030D-6E8A-4147-A177-3AD203B41FA5}">
                      <a16:colId xmlns:a16="http://schemas.microsoft.com/office/drawing/2014/main" val="3283439220"/>
                    </a:ext>
                  </a:extLst>
                </a:gridCol>
              </a:tblGrid>
              <a:tr h="438715">
                <a:tc>
                  <a:txBody>
                    <a:bodyPr/>
                    <a:lstStyle/>
                    <a:p>
                      <a:pPr algn="ctr"/>
                      <a:r>
                        <a:rPr lang="en-IN" sz="2000" b="1" cap="none" spc="0" dirty="0">
                          <a:solidFill>
                            <a:schemeClr val="tx1"/>
                          </a:solidFill>
                          <a:effectLst/>
                        </a:rPr>
                        <a:t>Model</a:t>
                      </a:r>
                      <a:endParaRPr lang="en-IN" sz="20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2773" marR="72773" marT="67921" marB="67921">
                    <a:lnL w="12700" cmpd="sng">
                      <a:noFill/>
                    </a:lnL>
                    <a:lnR w="12700" cmpd="sng">
                      <a:noFill/>
                    </a:lnR>
                    <a:lnT w="28575" cap="flat" cmpd="sng" algn="ctr">
                      <a:solidFill>
                        <a:schemeClr val="tx1"/>
                      </a:solidFill>
                      <a:prstDash val="solid"/>
                    </a:lnT>
                    <a:lnB w="38100" cmpd="sng">
                      <a:noFill/>
                    </a:lnB>
                    <a:noFill/>
                  </a:tcPr>
                </a:tc>
                <a:tc>
                  <a:txBody>
                    <a:bodyPr/>
                    <a:lstStyle/>
                    <a:p>
                      <a:pPr algn="ctr"/>
                      <a:r>
                        <a:rPr lang="en-IN" sz="2000" b="1" cap="none" spc="0" dirty="0">
                          <a:solidFill>
                            <a:schemeClr val="tx1"/>
                          </a:solidFill>
                          <a:effectLst/>
                        </a:rPr>
                        <a:t>Technique</a:t>
                      </a:r>
                      <a:endParaRPr lang="en-IN" sz="20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2773" marR="72773" marT="67921" marB="67921">
                    <a:lnL w="12700" cmpd="sng">
                      <a:noFill/>
                    </a:lnL>
                    <a:lnR w="12700" cmpd="sng">
                      <a:noFill/>
                    </a:lnR>
                    <a:lnT w="28575" cap="flat" cmpd="sng" algn="ctr">
                      <a:solidFill>
                        <a:schemeClr val="tx1"/>
                      </a:solidFill>
                      <a:prstDash val="solid"/>
                    </a:lnT>
                    <a:lnB w="38100" cmpd="sng">
                      <a:noFill/>
                    </a:lnB>
                    <a:noFill/>
                  </a:tcPr>
                </a:tc>
                <a:tc>
                  <a:txBody>
                    <a:bodyPr/>
                    <a:lstStyle/>
                    <a:p>
                      <a:pPr algn="ctr"/>
                      <a:r>
                        <a:rPr lang="en-IN" sz="2000" b="1" cap="none" spc="0" dirty="0">
                          <a:solidFill>
                            <a:schemeClr val="tx1"/>
                          </a:solidFill>
                          <a:effectLst/>
                        </a:rPr>
                        <a:t>Accuracy</a:t>
                      </a:r>
                      <a:endParaRPr lang="en-IN" sz="20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2773" marR="72773" marT="67921" marB="67921">
                    <a:lnL w="12700" cmpd="sng">
                      <a:noFill/>
                    </a:lnL>
                    <a:lnR w="12700" cmpd="sng">
                      <a:noFill/>
                    </a:lnR>
                    <a:lnT w="28575" cap="flat" cmpd="sng" algn="ctr">
                      <a:solidFill>
                        <a:schemeClr val="tx1"/>
                      </a:solidFill>
                      <a:prstDash val="solid"/>
                    </a:lnT>
                    <a:lnB w="38100" cmpd="sng">
                      <a:noFill/>
                    </a:lnB>
                    <a:noFill/>
                  </a:tcPr>
                </a:tc>
                <a:tc>
                  <a:txBody>
                    <a:bodyPr/>
                    <a:lstStyle/>
                    <a:p>
                      <a:pPr algn="ctr"/>
                      <a:r>
                        <a:rPr lang="en-IN" sz="2000" b="1" cap="none" spc="0" dirty="0">
                          <a:solidFill>
                            <a:schemeClr val="tx1"/>
                          </a:solidFill>
                          <a:effectLst/>
                        </a:rPr>
                        <a:t>Precision</a:t>
                      </a:r>
                      <a:endParaRPr lang="en-IN" sz="20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2773" marR="72773" marT="67921" marB="67921">
                    <a:lnL w="12700" cmpd="sng">
                      <a:noFill/>
                    </a:lnL>
                    <a:lnR w="12700" cmpd="sng">
                      <a:noFill/>
                    </a:lnR>
                    <a:lnT w="28575" cap="flat" cmpd="sng" algn="ctr">
                      <a:solidFill>
                        <a:schemeClr val="tx1"/>
                      </a:solidFill>
                      <a:prstDash val="solid"/>
                    </a:lnT>
                    <a:lnB w="38100" cmpd="sng">
                      <a:noFill/>
                    </a:lnB>
                    <a:noFill/>
                  </a:tcPr>
                </a:tc>
                <a:tc>
                  <a:txBody>
                    <a:bodyPr/>
                    <a:lstStyle/>
                    <a:p>
                      <a:pPr algn="ctr"/>
                      <a:r>
                        <a:rPr lang="en-IN" sz="2000" b="1" cap="none" spc="0" dirty="0">
                          <a:solidFill>
                            <a:schemeClr val="tx1"/>
                          </a:solidFill>
                          <a:effectLst/>
                        </a:rPr>
                        <a:t>Recall</a:t>
                      </a:r>
                      <a:endParaRPr lang="en-IN" sz="20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2773" marR="72773" marT="67921" marB="67921">
                    <a:lnL w="12700" cmpd="sng">
                      <a:noFill/>
                    </a:lnL>
                    <a:lnR w="12700" cmpd="sng">
                      <a:noFill/>
                    </a:lnR>
                    <a:lnT w="28575" cap="flat" cmpd="sng" algn="ctr">
                      <a:solidFill>
                        <a:schemeClr val="tx1"/>
                      </a:solidFill>
                      <a:prstDash val="solid"/>
                    </a:lnT>
                    <a:lnB w="38100" cmpd="sng">
                      <a:noFill/>
                    </a:lnB>
                    <a:noFill/>
                  </a:tcPr>
                </a:tc>
                <a:tc>
                  <a:txBody>
                    <a:bodyPr/>
                    <a:lstStyle/>
                    <a:p>
                      <a:pPr algn="ctr"/>
                      <a:r>
                        <a:rPr lang="en-IN" sz="2000" b="1" cap="none" spc="0" dirty="0">
                          <a:solidFill>
                            <a:schemeClr val="tx1"/>
                          </a:solidFill>
                          <a:effectLst/>
                        </a:rPr>
                        <a:t>F1-Score</a:t>
                      </a:r>
                      <a:endParaRPr lang="en-IN" sz="20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2773" marR="72773" marT="67921" marB="67921">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2395917220"/>
                  </a:ext>
                </a:extLst>
              </a:tr>
              <a:tr h="686376">
                <a:tc>
                  <a:txBody>
                    <a:bodyPr/>
                    <a:lstStyle/>
                    <a:p>
                      <a:pPr algn="ctr"/>
                      <a:r>
                        <a:rPr lang="en-IN" sz="2000" cap="none" spc="0">
                          <a:solidFill>
                            <a:schemeClr val="tx1"/>
                          </a:solidFill>
                          <a:effectLst/>
                        </a:rPr>
                        <a:t>ResNet50V2</a:t>
                      </a:r>
                      <a:endParaRPr lang="en-IN" sz="20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2773" marR="72773" marT="67921" marB="67921">
                    <a:lnL w="28575" cap="flat" cmpd="sng" algn="ctr">
                      <a:noFill/>
                      <a:prstDash val="solid"/>
                    </a:lnL>
                    <a:lnR w="12700" cmpd="sng">
                      <a:noFill/>
                      <a:prstDash val="solid"/>
                    </a:lnR>
                    <a:lnT w="38100" cmpd="sng">
                      <a:noFill/>
                    </a:lnT>
                    <a:lnB w="12700" cap="flat" cmpd="sng" algn="ctr">
                      <a:noFill/>
                      <a:prstDash val="solid"/>
                    </a:lnB>
                    <a:noFill/>
                  </a:tcPr>
                </a:tc>
                <a:tc>
                  <a:txBody>
                    <a:bodyPr/>
                    <a:lstStyle/>
                    <a:p>
                      <a:pPr marL="304800"/>
                      <a:r>
                        <a:rPr lang="en-IN" sz="2000" cap="none" spc="0" dirty="0">
                          <a:solidFill>
                            <a:schemeClr val="tx1"/>
                          </a:solidFill>
                          <a:effectLst/>
                        </a:rPr>
                        <a:t>Balanced class weights</a:t>
                      </a:r>
                      <a:endParaRPr lang="en-IN" sz="20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2773" marR="72773" marT="67921" marB="67921">
                    <a:lnL w="12700" cmpd="sng">
                      <a:noFill/>
                      <a:prstDash val="solid"/>
                    </a:lnL>
                    <a:lnR w="12700" cmpd="sng">
                      <a:noFill/>
                      <a:prstDash val="solid"/>
                    </a:lnR>
                    <a:lnT w="38100" cmpd="sng">
                      <a:noFill/>
                    </a:lnT>
                    <a:lnB w="12700" cap="flat" cmpd="sng" algn="ctr">
                      <a:noFill/>
                      <a:prstDash val="solid"/>
                    </a:lnB>
                    <a:noFill/>
                  </a:tcPr>
                </a:tc>
                <a:tc>
                  <a:txBody>
                    <a:bodyPr/>
                    <a:lstStyle/>
                    <a:p>
                      <a:pPr algn="ctr"/>
                      <a:r>
                        <a:rPr lang="en-IN" sz="2000" kern="1200" cap="none" spc="0" dirty="0">
                          <a:solidFill>
                            <a:schemeClr val="tx1"/>
                          </a:solidFill>
                          <a:effectLst/>
                        </a:rPr>
                        <a:t>87.8%</a:t>
                      </a:r>
                      <a:endParaRPr lang="en-IN" sz="20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2773" marR="72773" marT="67921" marB="67921" anchor="b">
                    <a:lnL w="12700" cmpd="sng">
                      <a:noFill/>
                      <a:prstDash val="solid"/>
                    </a:lnL>
                    <a:lnR w="12700" cmpd="sng">
                      <a:noFill/>
                      <a:prstDash val="solid"/>
                    </a:lnR>
                    <a:lnT w="38100" cmpd="sng">
                      <a:noFill/>
                    </a:lnT>
                    <a:lnB w="12700" cap="flat" cmpd="sng" algn="ctr">
                      <a:noFill/>
                      <a:prstDash val="solid"/>
                    </a:lnB>
                    <a:noFill/>
                  </a:tcPr>
                </a:tc>
                <a:tc>
                  <a:txBody>
                    <a:bodyPr/>
                    <a:lstStyle/>
                    <a:p>
                      <a:pPr algn="ctr"/>
                      <a:r>
                        <a:rPr lang="en-IN" sz="2000" kern="1200" cap="none" spc="0" dirty="0">
                          <a:solidFill>
                            <a:schemeClr val="tx1"/>
                          </a:solidFill>
                          <a:effectLst/>
                        </a:rPr>
                        <a:t>89%</a:t>
                      </a:r>
                      <a:endParaRPr lang="en-IN" sz="20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2773" marR="72773" marT="67921" marB="67921" anchor="b">
                    <a:lnL w="12700" cmpd="sng">
                      <a:noFill/>
                      <a:prstDash val="solid"/>
                    </a:lnL>
                    <a:lnR w="12700" cmpd="sng">
                      <a:noFill/>
                      <a:prstDash val="solid"/>
                    </a:lnR>
                    <a:lnT w="38100" cmpd="sng">
                      <a:noFill/>
                    </a:lnT>
                    <a:lnB w="12700" cap="flat" cmpd="sng" algn="ctr">
                      <a:noFill/>
                      <a:prstDash val="solid"/>
                    </a:lnB>
                    <a:noFill/>
                  </a:tcPr>
                </a:tc>
                <a:tc>
                  <a:txBody>
                    <a:bodyPr/>
                    <a:lstStyle/>
                    <a:p>
                      <a:r>
                        <a:rPr lang="en-IN" sz="2000" kern="1200" cap="none" spc="0" dirty="0">
                          <a:solidFill>
                            <a:schemeClr val="tx1"/>
                          </a:solidFill>
                          <a:effectLst/>
                        </a:rPr>
                        <a:t>       87%</a:t>
                      </a:r>
                      <a:endParaRPr lang="en-IN" sz="20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2773" marR="72773" marT="67921" marB="67921" anchor="b">
                    <a:lnL w="12700" cmpd="sng">
                      <a:noFill/>
                      <a:prstDash val="solid"/>
                    </a:lnL>
                    <a:lnR w="12700" cmpd="sng">
                      <a:noFill/>
                      <a:prstDash val="solid"/>
                    </a:lnR>
                    <a:lnT w="38100" cmpd="sng">
                      <a:noFill/>
                    </a:lnT>
                    <a:lnB w="12700" cap="flat" cmpd="sng" algn="ctr">
                      <a:noFill/>
                      <a:prstDash val="solid"/>
                    </a:lnB>
                    <a:noFill/>
                  </a:tcPr>
                </a:tc>
                <a:tc>
                  <a:txBody>
                    <a:bodyPr/>
                    <a:lstStyle/>
                    <a:p>
                      <a:r>
                        <a:rPr lang="en-IN" sz="2000" cap="none" spc="0">
                          <a:solidFill>
                            <a:schemeClr val="tx1"/>
                          </a:solidFill>
                          <a:effectLst/>
                        </a:rPr>
                        <a:t>    </a:t>
                      </a:r>
                    </a:p>
                    <a:p>
                      <a:r>
                        <a:rPr lang="en-IN" sz="2000" cap="none" spc="0">
                          <a:solidFill>
                            <a:schemeClr val="tx1"/>
                          </a:solidFill>
                          <a:effectLst/>
                        </a:rPr>
                        <a:t>    85.6%</a:t>
                      </a:r>
                      <a:endParaRPr lang="en-IN" sz="20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2773" marR="72773" marT="67921" marB="67921">
                    <a:lnL w="12700" cmpd="sng">
                      <a:noFill/>
                      <a:prstDash val="solid"/>
                    </a:lnL>
                    <a:lnR w="28575" cap="flat" cmpd="sng" algn="ctr">
                      <a:noFill/>
                      <a:prstDash val="solid"/>
                    </a:lnR>
                    <a:lnT w="38100" cmpd="sng">
                      <a:noFill/>
                    </a:lnT>
                    <a:lnB w="12700" cap="flat" cmpd="sng" algn="ctr">
                      <a:noFill/>
                      <a:prstDash val="solid"/>
                    </a:lnB>
                    <a:noFill/>
                  </a:tcPr>
                </a:tc>
                <a:extLst>
                  <a:ext uri="{0D108BD9-81ED-4DB2-BD59-A6C34878D82A}">
                    <a16:rowId xmlns:a16="http://schemas.microsoft.com/office/drawing/2014/main" val="2657146561"/>
                  </a:ext>
                </a:extLst>
              </a:tr>
              <a:tr h="827896">
                <a:tc>
                  <a:txBody>
                    <a:bodyPr/>
                    <a:lstStyle/>
                    <a:p>
                      <a:pPr algn="ctr"/>
                      <a:r>
                        <a:rPr lang="en-IN" sz="2000" cap="none" spc="0">
                          <a:solidFill>
                            <a:schemeClr val="tx1"/>
                          </a:solidFill>
                          <a:effectLst/>
                        </a:rPr>
                        <a:t>Xception</a:t>
                      </a:r>
                      <a:endParaRPr lang="en-IN" sz="20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2773" marR="72773" marT="67921" marB="67921">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a:r>
                        <a:rPr lang="en-IN" sz="2000" cap="none" spc="0">
                          <a:solidFill>
                            <a:schemeClr val="tx1"/>
                          </a:solidFill>
                          <a:effectLst/>
                        </a:rPr>
                        <a:t>Balanced class weights </a:t>
                      </a:r>
                      <a:endParaRPr lang="en-IN" sz="20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2773" marR="72773" marT="67921" marB="67921">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a:r>
                        <a:rPr lang="en-IN" sz="2000" kern="1200" cap="none" spc="0" dirty="0">
                          <a:solidFill>
                            <a:schemeClr val="tx1"/>
                          </a:solidFill>
                          <a:effectLst/>
                        </a:rPr>
                        <a:t>96.90%</a:t>
                      </a:r>
                      <a:endParaRPr lang="en-IN" sz="20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2773" marR="72773" marT="67921" marB="67921"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a:r>
                        <a:rPr lang="en-IN" sz="2000" kern="1200" cap="none" spc="0" dirty="0">
                          <a:solidFill>
                            <a:schemeClr val="tx1"/>
                          </a:solidFill>
                          <a:effectLst/>
                        </a:rPr>
                        <a:t>93%</a:t>
                      </a:r>
                      <a:endParaRPr lang="en-IN" sz="20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2773" marR="72773" marT="67921" marB="67921"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IN" sz="2000" kern="1200" cap="none" spc="0">
                          <a:solidFill>
                            <a:schemeClr val="tx1"/>
                          </a:solidFill>
                          <a:effectLst/>
                        </a:rPr>
                        <a:t>       99%</a:t>
                      </a:r>
                      <a:endParaRPr lang="en-IN" sz="20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2773" marR="72773" marT="67921" marB="67921"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a:r>
                        <a:rPr lang="en-IN" sz="2000" cap="none" spc="0">
                          <a:solidFill>
                            <a:schemeClr val="tx1"/>
                          </a:solidFill>
                          <a:effectLst/>
                        </a:rPr>
                        <a:t> </a:t>
                      </a:r>
                    </a:p>
                    <a:p>
                      <a:r>
                        <a:rPr lang="en-IN" sz="2000" cap="none" spc="0">
                          <a:solidFill>
                            <a:schemeClr val="tx1"/>
                          </a:solidFill>
                          <a:effectLst/>
                        </a:rPr>
                        <a:t> </a:t>
                      </a:r>
                    </a:p>
                    <a:p>
                      <a:r>
                        <a:rPr lang="en-IN" sz="2000" cap="none" spc="0">
                          <a:solidFill>
                            <a:schemeClr val="tx1"/>
                          </a:solidFill>
                          <a:effectLst/>
                        </a:rPr>
                        <a:t>    97%</a:t>
                      </a:r>
                      <a:endParaRPr lang="en-IN" sz="20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2773" marR="72773" marT="67921" marB="67921">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776499373"/>
                  </a:ext>
                </a:extLst>
              </a:tr>
              <a:tr h="934038">
                <a:tc>
                  <a:txBody>
                    <a:bodyPr/>
                    <a:lstStyle/>
                    <a:p>
                      <a:pPr algn="ctr"/>
                      <a:r>
                        <a:rPr lang="en-IN" sz="2000" cap="none" spc="0">
                          <a:solidFill>
                            <a:schemeClr val="tx1"/>
                          </a:solidFill>
                          <a:effectLst/>
                        </a:rPr>
                        <a:t>Decision Tree Classifier</a:t>
                      </a:r>
                      <a:endParaRPr lang="en-IN" sz="20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2773" marR="72773" marT="67921" marB="67921">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pPr algn="ctr"/>
                      <a:r>
                        <a:rPr lang="en-IN" sz="2000" cap="none" spc="0">
                          <a:solidFill>
                            <a:schemeClr val="tx1"/>
                          </a:solidFill>
                          <a:effectLst/>
                        </a:rPr>
                        <a:t>Balanced Bagging Classifier</a:t>
                      </a:r>
                      <a:endParaRPr lang="en-IN" sz="20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2773" marR="72773" marT="67921" marB="67921">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ctr"/>
                      <a:r>
                        <a:rPr lang="en-IN" sz="2000" kern="1200" cap="none" spc="0">
                          <a:solidFill>
                            <a:schemeClr val="tx1"/>
                          </a:solidFill>
                          <a:effectLst/>
                        </a:rPr>
                        <a:t>95.37%</a:t>
                      </a:r>
                      <a:endParaRPr lang="en-IN" sz="20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2773" marR="72773" marT="67921" marB="67921"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ctr"/>
                      <a:r>
                        <a:rPr lang="en-IN" sz="2000" kern="1200" cap="none" spc="0" dirty="0">
                          <a:solidFill>
                            <a:schemeClr val="tx1"/>
                          </a:solidFill>
                          <a:effectLst/>
                        </a:rPr>
                        <a:t>95%</a:t>
                      </a:r>
                      <a:endParaRPr lang="en-IN" sz="20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2773" marR="72773" marT="67921" marB="67921"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ctr"/>
                      <a:r>
                        <a:rPr lang="en-IN" sz="2000" kern="1200" cap="none" spc="0">
                          <a:solidFill>
                            <a:schemeClr val="tx1"/>
                          </a:solidFill>
                          <a:effectLst/>
                        </a:rPr>
                        <a:t>93%</a:t>
                      </a:r>
                      <a:endParaRPr lang="en-IN" sz="20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2773" marR="72773" marT="67921" marB="67921"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ctr"/>
                      <a:r>
                        <a:rPr lang="en-IN" sz="2000" cap="none" spc="0">
                          <a:solidFill>
                            <a:schemeClr val="tx1"/>
                          </a:solidFill>
                          <a:effectLst/>
                        </a:rPr>
                        <a:t> </a:t>
                      </a:r>
                    </a:p>
                    <a:p>
                      <a:pPr algn="ctr"/>
                      <a:r>
                        <a:rPr lang="en-IN" sz="2000" cap="none" spc="0">
                          <a:solidFill>
                            <a:schemeClr val="tx1"/>
                          </a:solidFill>
                          <a:effectLst/>
                        </a:rPr>
                        <a:t> </a:t>
                      </a:r>
                    </a:p>
                    <a:p>
                      <a:pPr algn="ctr"/>
                      <a:r>
                        <a:rPr lang="en-IN" sz="2000" cap="none" spc="0">
                          <a:solidFill>
                            <a:schemeClr val="tx1"/>
                          </a:solidFill>
                          <a:effectLst/>
                        </a:rPr>
                        <a:t>96%</a:t>
                      </a:r>
                      <a:endParaRPr lang="en-IN" sz="20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2773" marR="72773" marT="67921" marB="67921">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751181404"/>
                  </a:ext>
                </a:extLst>
              </a:tr>
              <a:tr h="827896">
                <a:tc>
                  <a:txBody>
                    <a:bodyPr/>
                    <a:lstStyle/>
                    <a:p>
                      <a:pPr algn="ctr"/>
                      <a:r>
                        <a:rPr lang="en-IN" sz="2000" cap="none" spc="0">
                          <a:solidFill>
                            <a:schemeClr val="tx1"/>
                          </a:solidFill>
                          <a:effectLst/>
                        </a:rPr>
                        <a:t>Multinomial</a:t>
                      </a:r>
                    </a:p>
                    <a:p>
                      <a:pPr algn="ctr"/>
                      <a:r>
                        <a:rPr lang="en-IN" sz="2000" cap="none" spc="0">
                          <a:solidFill>
                            <a:schemeClr val="tx1"/>
                          </a:solidFill>
                          <a:effectLst/>
                        </a:rPr>
                        <a:t>Logistic Regression</a:t>
                      </a:r>
                      <a:endParaRPr lang="en-IN" sz="20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2773" marR="72773" marT="67921" marB="67921">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a:r>
                        <a:rPr lang="en-IN" sz="2000" cap="none" spc="0">
                          <a:solidFill>
                            <a:schemeClr val="tx1"/>
                          </a:solidFill>
                          <a:effectLst/>
                        </a:rPr>
                        <a:t>Stratification</a:t>
                      </a:r>
                      <a:endParaRPr lang="en-IN" sz="20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2773" marR="72773" marT="67921" marB="67921">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a:r>
                        <a:rPr lang="en-IN" sz="2000" kern="1200" cap="none" spc="0">
                          <a:solidFill>
                            <a:schemeClr val="tx1"/>
                          </a:solidFill>
                          <a:effectLst/>
                        </a:rPr>
                        <a:t>94.42%</a:t>
                      </a:r>
                      <a:endParaRPr lang="en-IN" sz="20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2773" marR="72773" marT="67921" marB="67921"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a:r>
                        <a:rPr lang="en-IN" sz="2000" kern="1200" cap="none" spc="0" dirty="0">
                          <a:solidFill>
                            <a:schemeClr val="tx1"/>
                          </a:solidFill>
                          <a:effectLst/>
                        </a:rPr>
                        <a:t>96%</a:t>
                      </a:r>
                      <a:endParaRPr lang="en-IN" sz="20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2773" marR="72773" marT="67921" marB="67921"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a:r>
                        <a:rPr lang="en-IN" sz="2000" kern="1200" cap="none" spc="0" dirty="0">
                          <a:solidFill>
                            <a:schemeClr val="tx1"/>
                          </a:solidFill>
                          <a:effectLst/>
                        </a:rPr>
                        <a:t>96%</a:t>
                      </a:r>
                      <a:endParaRPr lang="en-IN" sz="20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2773" marR="72773" marT="67921" marB="67921"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a:r>
                        <a:rPr lang="en-IN" sz="2000" cap="none" spc="0" dirty="0">
                          <a:solidFill>
                            <a:schemeClr val="tx1"/>
                          </a:solidFill>
                          <a:effectLst/>
                        </a:rPr>
                        <a:t> </a:t>
                      </a:r>
                    </a:p>
                    <a:p>
                      <a:pPr algn="ctr"/>
                      <a:r>
                        <a:rPr lang="en-IN" sz="2000" cap="none" spc="0" dirty="0">
                          <a:solidFill>
                            <a:schemeClr val="tx1"/>
                          </a:solidFill>
                          <a:effectLst/>
                        </a:rPr>
                        <a:t> </a:t>
                      </a:r>
                    </a:p>
                    <a:p>
                      <a:pPr algn="ctr"/>
                      <a:r>
                        <a:rPr lang="en-IN" sz="2000" cap="none" spc="0" dirty="0">
                          <a:solidFill>
                            <a:schemeClr val="tx1"/>
                          </a:solidFill>
                          <a:effectLst/>
                        </a:rPr>
                        <a:t>96%</a:t>
                      </a:r>
                      <a:endParaRPr lang="en-IN" sz="20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2773" marR="72773" marT="67921" marB="67921">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839053228"/>
                  </a:ext>
                </a:extLst>
              </a:tr>
            </a:tbl>
          </a:graphicData>
        </a:graphic>
      </p:graphicFrame>
    </p:spTree>
    <p:extLst>
      <p:ext uri="{BB962C8B-B14F-4D97-AF65-F5344CB8AC3E}">
        <p14:creationId xmlns:p14="http://schemas.microsoft.com/office/powerpoint/2010/main" val="27069087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hart 4">
            <a:extLst>
              <a:ext uri="{FF2B5EF4-FFF2-40B4-BE49-F238E27FC236}">
                <a16:creationId xmlns:a16="http://schemas.microsoft.com/office/drawing/2014/main" id="{47A86625-C2AD-A38E-E089-9885B0F6B29C}"/>
              </a:ext>
            </a:extLst>
          </p:cNvPr>
          <p:cNvGraphicFramePr>
            <a:graphicFrameLocks/>
          </p:cNvGraphicFramePr>
          <p:nvPr>
            <p:extLst>
              <p:ext uri="{D42A27DB-BD31-4B8C-83A1-F6EECF244321}">
                <p14:modId xmlns:p14="http://schemas.microsoft.com/office/powerpoint/2010/main" val="1566419484"/>
              </p:ext>
            </p:extLst>
          </p:nvPr>
        </p:nvGraphicFramePr>
        <p:xfrm>
          <a:off x="6529589" y="2409382"/>
          <a:ext cx="5662411" cy="4392613"/>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07936316-EDD7-2479-06A5-DE2ECA9919E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600" kern="1200" dirty="0">
                <a:solidFill>
                  <a:schemeClr val="bg1"/>
                </a:solidFill>
                <a:latin typeface="Sabon Next LT" panose="02000500000000000000" pitchFamily="2" charset="0"/>
                <a:cs typeface="Sabon Next LT" panose="02000500000000000000" pitchFamily="2" charset="0"/>
              </a:rPr>
              <a:t>Results </a:t>
            </a:r>
          </a:p>
        </p:txBody>
      </p:sp>
      <p:graphicFrame>
        <p:nvGraphicFramePr>
          <p:cNvPr id="4" name="Content Placeholder 3">
            <a:extLst>
              <a:ext uri="{FF2B5EF4-FFF2-40B4-BE49-F238E27FC236}">
                <a16:creationId xmlns:a16="http://schemas.microsoft.com/office/drawing/2014/main" id="{CF989E3D-78F9-3843-50EB-3885E2F678E1}"/>
              </a:ext>
            </a:extLst>
          </p:cNvPr>
          <p:cNvGraphicFramePr>
            <a:graphicFrameLocks noGrp="1"/>
          </p:cNvGraphicFramePr>
          <p:nvPr>
            <p:ph idx="1"/>
            <p:extLst>
              <p:ext uri="{D42A27DB-BD31-4B8C-83A1-F6EECF244321}">
                <p14:modId xmlns:p14="http://schemas.microsoft.com/office/powerpoint/2010/main" val="75688988"/>
              </p:ext>
            </p:extLst>
          </p:nvPr>
        </p:nvGraphicFramePr>
        <p:xfrm>
          <a:off x="143781" y="2306185"/>
          <a:ext cx="6385808" cy="4392613"/>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a:extLst>
              <a:ext uri="{FF2B5EF4-FFF2-40B4-BE49-F238E27FC236}">
                <a16:creationId xmlns:a16="http://schemas.microsoft.com/office/drawing/2014/main" id="{535C7783-FCF4-1A64-0D79-9665A7E7669A}"/>
              </a:ext>
            </a:extLst>
          </p:cNvPr>
          <p:cNvSpPr txBox="1"/>
          <p:nvPr/>
        </p:nvSpPr>
        <p:spPr>
          <a:xfrm>
            <a:off x="348343" y="1556657"/>
            <a:ext cx="5181600" cy="646331"/>
          </a:xfrm>
          <a:prstGeom prst="rect">
            <a:avLst/>
          </a:prstGeom>
          <a:noFill/>
        </p:spPr>
        <p:txBody>
          <a:bodyPr wrap="square" rtlCol="0">
            <a:spAutoFit/>
          </a:bodyPr>
          <a:lstStyle/>
          <a:p>
            <a:r>
              <a:rPr lang="en-US" dirty="0">
                <a:latin typeface="Sabon Next LT" panose="02000500000000000000" pitchFamily="2" charset="0"/>
                <a:cs typeface="Sabon Next LT" panose="02000500000000000000" pitchFamily="2" charset="0"/>
              </a:rPr>
              <a:t>-&gt; It must be noted that </a:t>
            </a:r>
            <a:r>
              <a:rPr lang="en-US" dirty="0" err="1">
                <a:latin typeface="Sabon Next LT" panose="02000500000000000000" pitchFamily="2" charset="0"/>
                <a:cs typeface="Sabon Next LT" panose="02000500000000000000" pitchFamily="2" charset="0"/>
              </a:rPr>
              <a:t>Xception</a:t>
            </a:r>
            <a:r>
              <a:rPr lang="en-US" dirty="0">
                <a:latin typeface="Sabon Next LT" panose="02000500000000000000" pitchFamily="2" charset="0"/>
                <a:cs typeface="Sabon Next LT" panose="02000500000000000000" pitchFamily="2" charset="0"/>
              </a:rPr>
              <a:t> model has given the highest prediction accuracy among all.</a:t>
            </a:r>
          </a:p>
        </p:txBody>
      </p:sp>
      <p:sp>
        <p:nvSpPr>
          <p:cNvPr id="9" name="TextBox 8">
            <a:extLst>
              <a:ext uri="{FF2B5EF4-FFF2-40B4-BE49-F238E27FC236}">
                <a16:creationId xmlns:a16="http://schemas.microsoft.com/office/drawing/2014/main" id="{669DC331-9166-19CC-1C6F-784D14260F41}"/>
              </a:ext>
            </a:extLst>
          </p:cNvPr>
          <p:cNvSpPr txBox="1"/>
          <p:nvPr/>
        </p:nvSpPr>
        <p:spPr>
          <a:xfrm>
            <a:off x="6324600" y="1511606"/>
            <a:ext cx="5181600" cy="646331"/>
          </a:xfrm>
          <a:prstGeom prst="rect">
            <a:avLst/>
          </a:prstGeom>
          <a:noFill/>
        </p:spPr>
        <p:txBody>
          <a:bodyPr wrap="square" rtlCol="0">
            <a:spAutoFit/>
          </a:bodyPr>
          <a:lstStyle/>
          <a:p>
            <a:r>
              <a:rPr lang="en-US" dirty="0">
                <a:latin typeface="Sabon Next LT" panose="02000500000000000000" pitchFamily="2" charset="0"/>
                <a:cs typeface="Sabon Next LT" panose="02000500000000000000" pitchFamily="2" charset="0"/>
              </a:rPr>
              <a:t>-&gt; The chart draws a comparison between precision and recall values for the models.</a:t>
            </a:r>
          </a:p>
        </p:txBody>
      </p:sp>
    </p:spTree>
    <p:extLst>
      <p:ext uri="{BB962C8B-B14F-4D97-AF65-F5344CB8AC3E}">
        <p14:creationId xmlns:p14="http://schemas.microsoft.com/office/powerpoint/2010/main" val="1754770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80F142-C260-2E15-A680-8E30A43A4D27}"/>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b="1" kern="1200" dirty="0">
                <a:solidFill>
                  <a:schemeClr val="tx1"/>
                </a:solidFill>
                <a:latin typeface="Sabon Next LT" panose="02000500000000000000" pitchFamily="2" charset="0"/>
                <a:cs typeface="Sabon Next LT" panose="02000500000000000000" pitchFamily="2" charset="0"/>
              </a:rPr>
              <a:t>Results</a:t>
            </a:r>
          </a:p>
        </p:txBody>
      </p:sp>
      <p:sp>
        <p:nvSpPr>
          <p:cNvPr id="4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E615D9B-332F-29EF-B271-6256FB9E1201}"/>
              </a:ext>
            </a:extLst>
          </p:cNvPr>
          <p:cNvSpPr txBox="1"/>
          <p:nvPr/>
        </p:nvSpPr>
        <p:spPr>
          <a:xfrm>
            <a:off x="630936" y="2807208"/>
            <a:ext cx="3429000" cy="3410712"/>
          </a:xfrm>
          <a:prstGeom prst="rect">
            <a:avLst/>
          </a:prstGeom>
        </p:spPr>
        <p:txBody>
          <a:bodyPr vert="horz" lIns="91440" tIns="45720" rIns="91440" bIns="45720" rtlCol="0" anchor="t">
            <a:normAutofit/>
          </a:bodyPr>
          <a:lstStyle/>
          <a:p>
            <a:pPr>
              <a:lnSpc>
                <a:spcPct val="90000"/>
              </a:lnSpc>
              <a:spcAft>
                <a:spcPts val="600"/>
              </a:spcAft>
            </a:pPr>
            <a:r>
              <a:rPr lang="en-US" sz="2400" dirty="0">
                <a:latin typeface="Sabon Next LT" panose="02000500000000000000" pitchFamily="2" charset="0"/>
                <a:cs typeface="Sabon Next LT" panose="02000500000000000000" pitchFamily="2" charset="0"/>
              </a:rPr>
              <a:t>Performance of the best model – </a:t>
            </a:r>
            <a:r>
              <a:rPr lang="en-US" sz="2400" dirty="0" err="1">
                <a:latin typeface="Sabon Next LT" panose="02000500000000000000" pitchFamily="2" charset="0"/>
                <a:cs typeface="Sabon Next LT" panose="02000500000000000000" pitchFamily="2" charset="0"/>
              </a:rPr>
              <a:t>Xception</a:t>
            </a:r>
            <a:r>
              <a:rPr lang="en-US" sz="2400" dirty="0">
                <a:latin typeface="Sabon Next LT" panose="02000500000000000000" pitchFamily="2" charset="0"/>
                <a:cs typeface="Sabon Next LT" panose="02000500000000000000" pitchFamily="2" charset="0"/>
              </a:rPr>
              <a:t> on every image class :- </a:t>
            </a:r>
          </a:p>
        </p:txBody>
      </p:sp>
      <p:pic>
        <p:nvPicPr>
          <p:cNvPr id="34" name="Picture 33" descr="Graphical user interface, application&#10;&#10;Description automatically generated">
            <a:extLst>
              <a:ext uri="{FF2B5EF4-FFF2-40B4-BE49-F238E27FC236}">
                <a16:creationId xmlns:a16="http://schemas.microsoft.com/office/drawing/2014/main" id="{50829D67-D9EC-FC51-0284-9F61D6882B86}"/>
              </a:ext>
            </a:extLst>
          </p:cNvPr>
          <p:cNvPicPr>
            <a:picLocks noChangeAspect="1"/>
          </p:cNvPicPr>
          <p:nvPr/>
        </p:nvPicPr>
        <p:blipFill>
          <a:blip r:embed="rId3"/>
          <a:stretch>
            <a:fillRect/>
          </a:stretch>
        </p:blipFill>
        <p:spPr>
          <a:xfrm>
            <a:off x="3898373" y="1392765"/>
            <a:ext cx="7598673" cy="4825156"/>
          </a:xfrm>
          <a:prstGeom prst="rect">
            <a:avLst/>
          </a:prstGeom>
        </p:spPr>
      </p:pic>
    </p:spTree>
    <p:extLst>
      <p:ext uri="{BB962C8B-B14F-4D97-AF65-F5344CB8AC3E}">
        <p14:creationId xmlns:p14="http://schemas.microsoft.com/office/powerpoint/2010/main" val="4193284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48475-391D-48E9-BFEB-27002DC170ED}"/>
              </a:ext>
            </a:extLst>
          </p:cNvPr>
          <p:cNvSpPr>
            <a:spLocks noGrp="1"/>
          </p:cNvSpPr>
          <p:nvPr>
            <p:ph type="title"/>
          </p:nvPr>
        </p:nvSpPr>
        <p:spPr/>
        <p:txBody>
          <a:bodyPr/>
          <a:lstStyle/>
          <a:p>
            <a:r>
              <a:rPr lang="en-PH" b="1" dirty="0">
                <a:latin typeface="Sabon Next LT" panose="02000500000000000000" pitchFamily="2" charset="0"/>
                <a:cs typeface="Sabon Next LT" panose="02000500000000000000" pitchFamily="2" charset="0"/>
              </a:rPr>
              <a:t>Conclusions</a:t>
            </a:r>
          </a:p>
        </p:txBody>
      </p:sp>
      <p:graphicFrame>
        <p:nvGraphicFramePr>
          <p:cNvPr id="5" name="Content Placeholder 2">
            <a:extLst>
              <a:ext uri="{FF2B5EF4-FFF2-40B4-BE49-F238E27FC236}">
                <a16:creationId xmlns:a16="http://schemas.microsoft.com/office/drawing/2014/main" id="{D5009E0E-0D1C-1DEE-2E14-E460468AE7E4}"/>
              </a:ext>
            </a:extLst>
          </p:cNvPr>
          <p:cNvGraphicFramePr>
            <a:graphicFrameLocks noGrp="1"/>
          </p:cNvGraphicFramePr>
          <p:nvPr>
            <p:ph idx="1"/>
            <p:extLst>
              <p:ext uri="{D42A27DB-BD31-4B8C-83A1-F6EECF244321}">
                <p14:modId xmlns:p14="http://schemas.microsoft.com/office/powerpoint/2010/main" val="77602493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449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496E8-265B-4784-8F1B-752F2A17444E}"/>
              </a:ext>
            </a:extLst>
          </p:cNvPr>
          <p:cNvSpPr>
            <a:spLocks noGrp="1"/>
          </p:cNvSpPr>
          <p:nvPr>
            <p:ph type="title"/>
          </p:nvPr>
        </p:nvSpPr>
        <p:spPr>
          <a:xfrm>
            <a:off x="838200" y="557188"/>
            <a:ext cx="10515600" cy="1133499"/>
          </a:xfrm>
        </p:spPr>
        <p:txBody>
          <a:bodyPr>
            <a:normAutofit/>
          </a:bodyPr>
          <a:lstStyle/>
          <a:p>
            <a:pPr algn="ctr"/>
            <a:r>
              <a:rPr lang="en-PH" sz="5200" b="1" dirty="0">
                <a:latin typeface="Sabon Next LT" panose="02000500000000000000" pitchFamily="2" charset="0"/>
                <a:cs typeface="Sabon Next LT" panose="02000500000000000000" pitchFamily="2" charset="0"/>
              </a:rPr>
              <a:t>Future Work </a:t>
            </a:r>
          </a:p>
        </p:txBody>
      </p:sp>
      <p:graphicFrame>
        <p:nvGraphicFramePr>
          <p:cNvPr id="19" name="Content Placeholder 2">
            <a:extLst>
              <a:ext uri="{FF2B5EF4-FFF2-40B4-BE49-F238E27FC236}">
                <a16:creationId xmlns:a16="http://schemas.microsoft.com/office/drawing/2014/main" id="{D08BD385-D22B-BACC-F47C-8DC2B54009AF}"/>
              </a:ext>
            </a:extLst>
          </p:cNvPr>
          <p:cNvGraphicFramePr>
            <a:graphicFrameLocks noGrp="1"/>
          </p:cNvGraphicFramePr>
          <p:nvPr>
            <p:ph idx="1"/>
            <p:extLst>
              <p:ext uri="{D42A27DB-BD31-4B8C-83A1-F6EECF244321}">
                <p14:modId xmlns:p14="http://schemas.microsoft.com/office/powerpoint/2010/main" val="3326898010"/>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457300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1A4F6-6D7D-FDBA-DEDD-DEE4A2A14857}"/>
              </a:ext>
            </a:extLst>
          </p:cNvPr>
          <p:cNvSpPr>
            <a:spLocks noGrp="1"/>
          </p:cNvSpPr>
          <p:nvPr>
            <p:ph type="title"/>
          </p:nvPr>
        </p:nvSpPr>
        <p:spPr/>
        <p:txBody>
          <a:bodyPr/>
          <a:lstStyle/>
          <a:p>
            <a:endParaRPr lang="en-US"/>
          </a:p>
        </p:txBody>
      </p:sp>
      <p:pic>
        <p:nvPicPr>
          <p:cNvPr id="4" name="Demo" descr="Demo">
            <a:hlinkClick r:id="" action="ppaction://media"/>
            <a:extLst>
              <a:ext uri="{FF2B5EF4-FFF2-40B4-BE49-F238E27FC236}">
                <a16:creationId xmlns:a16="http://schemas.microsoft.com/office/drawing/2014/main" id="{9174C30F-7BB5-BE84-8351-8166456188E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74850" y="1825625"/>
            <a:ext cx="8240713" cy="4351338"/>
          </a:xfrm>
        </p:spPr>
      </p:pic>
    </p:spTree>
    <p:extLst>
      <p:ext uri="{BB962C8B-B14F-4D97-AF65-F5344CB8AC3E}">
        <p14:creationId xmlns:p14="http://schemas.microsoft.com/office/powerpoint/2010/main" val="3184646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322FE-C9E7-69A3-A770-2EBD90A57350}"/>
              </a:ext>
            </a:extLst>
          </p:cNvPr>
          <p:cNvSpPr>
            <a:spLocks noGrp="1"/>
          </p:cNvSpPr>
          <p:nvPr>
            <p:ph type="title"/>
          </p:nvPr>
        </p:nvSpPr>
        <p:spPr>
          <a:xfrm>
            <a:off x="838200" y="126643"/>
            <a:ext cx="10515600" cy="1325563"/>
          </a:xfrm>
        </p:spPr>
        <p:txBody>
          <a:bodyPr>
            <a:normAutofit/>
          </a:bodyPr>
          <a:lstStyle/>
          <a:p>
            <a:r>
              <a:rPr lang="en-US" sz="4000" b="1" dirty="0">
                <a:latin typeface="Sabon Next LT" panose="02000500000000000000" pitchFamily="2" charset="0"/>
                <a:cs typeface="Sabon Next LT" panose="02000500000000000000" pitchFamily="2" charset="0"/>
              </a:rPr>
              <a:t>Web Application Demo</a:t>
            </a:r>
          </a:p>
        </p:txBody>
      </p:sp>
      <p:pic>
        <p:nvPicPr>
          <p:cNvPr id="7" name="Demo" descr="Demo">
            <a:hlinkClick r:id="" action="ppaction://media"/>
            <a:extLst>
              <a:ext uri="{FF2B5EF4-FFF2-40B4-BE49-F238E27FC236}">
                <a16:creationId xmlns:a16="http://schemas.microsoft.com/office/drawing/2014/main" id="{4C873CA2-A6A2-80BC-C1D3-D1888F71BAF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282700" y="1452206"/>
            <a:ext cx="10248900" cy="4862869"/>
          </a:xfrm>
        </p:spPr>
      </p:pic>
    </p:spTree>
    <p:extLst>
      <p:ext uri="{BB962C8B-B14F-4D97-AF65-F5344CB8AC3E}">
        <p14:creationId xmlns:p14="http://schemas.microsoft.com/office/powerpoint/2010/main" val="2767916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40B94D-CAFE-3BB7-A217-DE0BB782C34E}"/>
              </a:ext>
            </a:extLst>
          </p:cNvPr>
          <p:cNvSpPr txBox="1"/>
          <p:nvPr/>
        </p:nvSpPr>
        <p:spPr>
          <a:xfrm>
            <a:off x="654756" y="451556"/>
            <a:ext cx="10837333" cy="707886"/>
          </a:xfrm>
          <a:prstGeom prst="rect">
            <a:avLst/>
          </a:prstGeom>
          <a:noFill/>
        </p:spPr>
        <p:txBody>
          <a:bodyPr wrap="square" rtlCol="0">
            <a:spAutoFit/>
          </a:bodyPr>
          <a:lstStyle/>
          <a:p>
            <a:pPr algn="ctr"/>
            <a:r>
              <a:rPr lang="en-US" sz="4000" b="1" dirty="0">
                <a:latin typeface="Sabon Next LT" panose="02000500000000000000" pitchFamily="2" charset="0"/>
                <a:cs typeface="Sabon Next LT" panose="02000500000000000000" pitchFamily="2" charset="0"/>
              </a:rPr>
              <a:t>Introduction</a:t>
            </a:r>
          </a:p>
        </p:txBody>
      </p:sp>
      <p:pic>
        <p:nvPicPr>
          <p:cNvPr id="5" name="Picture 4" descr="A picture containing plant, flower&#10;&#10;Description automatically generated">
            <a:extLst>
              <a:ext uri="{FF2B5EF4-FFF2-40B4-BE49-F238E27FC236}">
                <a16:creationId xmlns:a16="http://schemas.microsoft.com/office/drawing/2014/main" id="{23F34836-5476-616E-CBE3-CF8712666F71}"/>
              </a:ext>
            </a:extLst>
          </p:cNvPr>
          <p:cNvPicPr>
            <a:picLocks noChangeAspect="1"/>
          </p:cNvPicPr>
          <p:nvPr/>
        </p:nvPicPr>
        <p:blipFill>
          <a:blip r:embed="rId3"/>
          <a:stretch>
            <a:fillRect/>
          </a:stretch>
        </p:blipFill>
        <p:spPr>
          <a:xfrm>
            <a:off x="147511" y="2136854"/>
            <a:ext cx="5744154" cy="2963333"/>
          </a:xfrm>
          <a:prstGeom prst="rect">
            <a:avLst/>
          </a:prstGeom>
        </p:spPr>
      </p:pic>
      <p:sp>
        <p:nvSpPr>
          <p:cNvPr id="9" name="TextBox 8">
            <a:extLst>
              <a:ext uri="{FF2B5EF4-FFF2-40B4-BE49-F238E27FC236}">
                <a16:creationId xmlns:a16="http://schemas.microsoft.com/office/drawing/2014/main" id="{2F7FE357-2C24-9E3A-D4DE-6555DB6425F6}"/>
              </a:ext>
            </a:extLst>
          </p:cNvPr>
          <p:cNvSpPr txBox="1"/>
          <p:nvPr/>
        </p:nvSpPr>
        <p:spPr>
          <a:xfrm>
            <a:off x="1710969" y="1298133"/>
            <a:ext cx="10481031" cy="461665"/>
          </a:xfrm>
          <a:prstGeom prst="rect">
            <a:avLst/>
          </a:prstGeom>
          <a:noFill/>
        </p:spPr>
        <p:txBody>
          <a:bodyPr wrap="square">
            <a:spAutoFit/>
          </a:bodyPr>
          <a:lstStyle/>
          <a:p>
            <a:r>
              <a:rPr lang="en-US" sz="2400" dirty="0">
                <a:latin typeface="Sabon Next LT" panose="02000500000000000000" pitchFamily="2" charset="0"/>
                <a:cs typeface="Sabon Next LT" panose="02000500000000000000" pitchFamily="2" charset="0"/>
              </a:rPr>
              <a:t>Coronavirus disease is an infectious disease caused by SARS-CoV-2 virus</a:t>
            </a:r>
            <a:r>
              <a:rPr lang="en-IN" sz="2400" dirty="0">
                <a:latin typeface="Sabon Next LT" panose="02000500000000000000" pitchFamily="2" charset="0"/>
                <a:cs typeface="Sabon Next LT" panose="02000500000000000000" pitchFamily="2" charset="0"/>
              </a:rPr>
              <a:t>. </a:t>
            </a:r>
            <a:endParaRPr lang="en-US" sz="2400" dirty="0"/>
          </a:p>
        </p:txBody>
      </p:sp>
      <p:sp>
        <p:nvSpPr>
          <p:cNvPr id="7" name="TextBox 6">
            <a:extLst>
              <a:ext uri="{FF2B5EF4-FFF2-40B4-BE49-F238E27FC236}">
                <a16:creationId xmlns:a16="http://schemas.microsoft.com/office/drawing/2014/main" id="{6788DA3A-A56A-4392-40CC-99A28A81E05C}"/>
              </a:ext>
            </a:extLst>
          </p:cNvPr>
          <p:cNvSpPr txBox="1"/>
          <p:nvPr/>
        </p:nvSpPr>
        <p:spPr>
          <a:xfrm>
            <a:off x="728836" y="5300829"/>
            <a:ext cx="4647727" cy="461665"/>
          </a:xfrm>
          <a:prstGeom prst="rect">
            <a:avLst/>
          </a:prstGeom>
          <a:noFill/>
        </p:spPr>
        <p:txBody>
          <a:bodyPr wrap="square" rtlCol="0">
            <a:spAutoFit/>
          </a:bodyPr>
          <a:lstStyle/>
          <a:p>
            <a:r>
              <a:rPr lang="en-US" sz="1200" dirty="0"/>
              <a:t>Image Source : https://</a:t>
            </a:r>
            <a:r>
              <a:rPr lang="en-US" sz="1200" dirty="0" err="1"/>
              <a:t>healthmatters.nyp.org</a:t>
            </a:r>
            <a:r>
              <a:rPr lang="en-US" sz="1200" dirty="0"/>
              <a:t>/covid-19-vaccines-and-immunity/ </a:t>
            </a:r>
          </a:p>
        </p:txBody>
      </p:sp>
      <p:pic>
        <p:nvPicPr>
          <p:cNvPr id="11" name="Picture 10" descr="Diagram&#10;&#10;Description automatically generated">
            <a:extLst>
              <a:ext uri="{FF2B5EF4-FFF2-40B4-BE49-F238E27FC236}">
                <a16:creationId xmlns:a16="http://schemas.microsoft.com/office/drawing/2014/main" id="{6F9CC99D-9C8F-FBB4-0154-CA72CFD8630F}"/>
              </a:ext>
            </a:extLst>
          </p:cNvPr>
          <p:cNvPicPr>
            <a:picLocks noChangeAspect="1"/>
          </p:cNvPicPr>
          <p:nvPr/>
        </p:nvPicPr>
        <p:blipFill>
          <a:blip r:embed="rId4"/>
          <a:stretch>
            <a:fillRect/>
          </a:stretch>
        </p:blipFill>
        <p:spPr>
          <a:xfrm>
            <a:off x="6267225" y="2149932"/>
            <a:ext cx="5777264" cy="2950255"/>
          </a:xfrm>
          <a:prstGeom prst="rect">
            <a:avLst/>
          </a:prstGeom>
        </p:spPr>
      </p:pic>
      <p:sp>
        <p:nvSpPr>
          <p:cNvPr id="14" name="TextBox 13">
            <a:extLst>
              <a:ext uri="{FF2B5EF4-FFF2-40B4-BE49-F238E27FC236}">
                <a16:creationId xmlns:a16="http://schemas.microsoft.com/office/drawing/2014/main" id="{D822480E-810B-0E33-8870-36BCDB524B78}"/>
              </a:ext>
            </a:extLst>
          </p:cNvPr>
          <p:cNvSpPr txBox="1"/>
          <p:nvPr/>
        </p:nvSpPr>
        <p:spPr>
          <a:xfrm>
            <a:off x="6511799" y="5300829"/>
            <a:ext cx="4980290" cy="461665"/>
          </a:xfrm>
          <a:prstGeom prst="rect">
            <a:avLst/>
          </a:prstGeom>
          <a:noFill/>
        </p:spPr>
        <p:txBody>
          <a:bodyPr wrap="square">
            <a:spAutoFit/>
          </a:bodyPr>
          <a:lstStyle/>
          <a:p>
            <a:r>
              <a:rPr lang="en-US" sz="1200" dirty="0"/>
              <a:t>Image Source : https://</a:t>
            </a:r>
            <a:r>
              <a:rPr lang="en-US" sz="1200" dirty="0" err="1"/>
              <a:t>together.stjude.org</a:t>
            </a:r>
            <a:r>
              <a:rPr lang="en-US" sz="1200" dirty="0"/>
              <a:t>/</a:t>
            </a:r>
            <a:r>
              <a:rPr lang="en-US" sz="1200" dirty="0" err="1"/>
              <a:t>en</a:t>
            </a:r>
            <a:r>
              <a:rPr lang="en-US" sz="1200" dirty="0"/>
              <a:t>-us/care-support/covid-19-resources/social-</a:t>
            </a:r>
            <a:r>
              <a:rPr lang="en-US" sz="1200" dirty="0" err="1"/>
              <a:t>distancing.html</a:t>
            </a:r>
            <a:endParaRPr lang="en-US" sz="1200" dirty="0"/>
          </a:p>
        </p:txBody>
      </p:sp>
    </p:spTree>
    <p:extLst>
      <p:ext uri="{BB962C8B-B14F-4D97-AF65-F5344CB8AC3E}">
        <p14:creationId xmlns:p14="http://schemas.microsoft.com/office/powerpoint/2010/main" val="906554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9A763-9483-FC6C-4583-5D3F0DEF4FE6}"/>
              </a:ext>
            </a:extLst>
          </p:cNvPr>
          <p:cNvSpPr>
            <a:spLocks noGrp="1"/>
          </p:cNvSpPr>
          <p:nvPr>
            <p:ph type="title"/>
          </p:nvPr>
        </p:nvSpPr>
        <p:spPr>
          <a:xfrm>
            <a:off x="1073888" y="494128"/>
            <a:ext cx="9369056" cy="995842"/>
          </a:xfrm>
        </p:spPr>
        <p:txBody>
          <a:bodyPr>
            <a:normAutofit/>
          </a:bodyPr>
          <a:lstStyle/>
          <a:p>
            <a:pPr algn="ctr"/>
            <a:r>
              <a:rPr lang="en-US" sz="4000" b="1" dirty="0">
                <a:latin typeface="Sabon Next LT" panose="02000500000000000000" pitchFamily="2" charset="0"/>
                <a:cs typeface="Sabon Next LT" panose="02000500000000000000" pitchFamily="2" charset="0"/>
              </a:rPr>
              <a:t>Introduction</a:t>
            </a:r>
          </a:p>
        </p:txBody>
      </p:sp>
      <p:graphicFrame>
        <p:nvGraphicFramePr>
          <p:cNvPr id="5" name="Content Placeholder 2">
            <a:extLst>
              <a:ext uri="{FF2B5EF4-FFF2-40B4-BE49-F238E27FC236}">
                <a16:creationId xmlns:a16="http://schemas.microsoft.com/office/drawing/2014/main" id="{EC2CF86E-4A97-34C6-D2A3-A987CBE697C7}"/>
              </a:ext>
            </a:extLst>
          </p:cNvPr>
          <p:cNvGraphicFramePr>
            <a:graphicFrameLocks noGrp="1"/>
          </p:cNvGraphicFramePr>
          <p:nvPr>
            <p:ph idx="1"/>
            <p:extLst>
              <p:ext uri="{D42A27DB-BD31-4B8C-83A1-F6EECF244321}">
                <p14:modId xmlns:p14="http://schemas.microsoft.com/office/powerpoint/2010/main" val="3109713601"/>
              </p:ext>
            </p:extLst>
          </p:nvPr>
        </p:nvGraphicFramePr>
        <p:xfrm>
          <a:off x="1411291" y="1891805"/>
          <a:ext cx="9031653" cy="48030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B16FF811-8A6B-2C35-F57C-C6712C3E1D2B}"/>
              </a:ext>
            </a:extLst>
          </p:cNvPr>
          <p:cNvSpPr txBox="1"/>
          <p:nvPr/>
        </p:nvSpPr>
        <p:spPr>
          <a:xfrm>
            <a:off x="6354501" y="2634512"/>
            <a:ext cx="4088443" cy="1015663"/>
          </a:xfrm>
          <a:prstGeom prst="rect">
            <a:avLst/>
          </a:prstGeom>
          <a:noFill/>
        </p:spPr>
        <p:txBody>
          <a:bodyPr wrap="square" rtlCol="0">
            <a:spAutoFit/>
          </a:bodyPr>
          <a:lstStyle/>
          <a:p>
            <a:pPr marL="285750" indent="-285750">
              <a:buFont typeface="Wingdings" pitchFamily="2" charset="2"/>
              <a:buChar char="v"/>
            </a:pPr>
            <a:r>
              <a:rPr lang="en-IN" sz="2000" dirty="0">
                <a:solidFill>
                  <a:srgbClr val="000000"/>
                </a:solidFill>
                <a:latin typeface="Sabon Next LT" panose="02000500000000000000" pitchFamily="2" charset="0"/>
                <a:ea typeface="Calibri" panose="020F0502020204030204" pitchFamily="34" charset="0"/>
                <a:cs typeface="Sabon Next LT" panose="02000500000000000000" pitchFamily="2" charset="0"/>
              </a:rPr>
              <a:t>Laboratory processing that takes 1-3 days to return the results.</a:t>
            </a:r>
          </a:p>
          <a:p>
            <a:pPr marL="285750" indent="-285750">
              <a:buFont typeface="Wingdings" pitchFamily="2" charset="2"/>
              <a:buChar char="v"/>
            </a:pPr>
            <a:r>
              <a:rPr lang="en-IN" sz="2000" dirty="0">
                <a:solidFill>
                  <a:srgbClr val="000000"/>
                </a:solidFill>
                <a:latin typeface="Sabon Next LT" panose="02000500000000000000" pitchFamily="2" charset="0"/>
                <a:ea typeface="Calibri" panose="020F0502020204030204" pitchFamily="34" charset="0"/>
                <a:cs typeface="Sabon Next LT" panose="02000500000000000000" pitchFamily="2" charset="0"/>
              </a:rPr>
              <a:t> Backlogs and supply shortages. </a:t>
            </a:r>
          </a:p>
        </p:txBody>
      </p:sp>
      <p:sp>
        <p:nvSpPr>
          <p:cNvPr id="6" name="TextBox 5">
            <a:extLst>
              <a:ext uri="{FF2B5EF4-FFF2-40B4-BE49-F238E27FC236}">
                <a16:creationId xmlns:a16="http://schemas.microsoft.com/office/drawing/2014/main" id="{0D25F8D7-AC57-5733-6C47-863540CDA8C9}"/>
              </a:ext>
            </a:extLst>
          </p:cNvPr>
          <p:cNvSpPr txBox="1"/>
          <p:nvPr/>
        </p:nvSpPr>
        <p:spPr>
          <a:xfrm>
            <a:off x="6394834" y="4455657"/>
            <a:ext cx="4243343" cy="1908215"/>
          </a:xfrm>
          <a:prstGeom prst="rect">
            <a:avLst/>
          </a:prstGeom>
          <a:noFill/>
        </p:spPr>
        <p:txBody>
          <a:bodyPr wrap="square" rtlCol="0">
            <a:spAutoFit/>
          </a:bodyPr>
          <a:lstStyle/>
          <a:p>
            <a:pPr marL="285750" indent="-285750">
              <a:buFont typeface="Wingdings" pitchFamily="2" charset="2"/>
              <a:buChar char="v"/>
            </a:pPr>
            <a:r>
              <a:rPr lang="en-IN" sz="2000" dirty="0">
                <a:solidFill>
                  <a:srgbClr val="000000"/>
                </a:solidFill>
                <a:latin typeface="Sabon Next LT" panose="02000500000000000000" pitchFamily="2" charset="0"/>
                <a:ea typeface="Calibri" panose="020F0502020204030204" pitchFamily="34" charset="0"/>
                <a:cs typeface="Sabon Next LT" panose="02000500000000000000" pitchFamily="2" charset="0"/>
              </a:rPr>
              <a:t>Quick results but they are not as reliable as laboratory tests. </a:t>
            </a:r>
          </a:p>
          <a:p>
            <a:pPr marL="285750" indent="-285750">
              <a:buFont typeface="Wingdings" pitchFamily="2" charset="2"/>
              <a:buChar char="v"/>
            </a:pPr>
            <a:r>
              <a:rPr lang="en-IN" sz="2000" dirty="0">
                <a:solidFill>
                  <a:srgbClr val="000000"/>
                </a:solidFill>
                <a:latin typeface="Sabon Next LT" panose="02000500000000000000" pitchFamily="2" charset="0"/>
                <a:ea typeface="Calibri" panose="020F0502020204030204" pitchFamily="34" charset="0"/>
                <a:cs typeface="Sabon Next LT" panose="02000500000000000000" pitchFamily="2" charset="0"/>
              </a:rPr>
              <a:t>False Positives are rare but False Negatives are very frequent. (</a:t>
            </a:r>
            <a:r>
              <a:rPr lang="en-IN" sz="2000" dirty="0" err="1">
                <a:solidFill>
                  <a:srgbClr val="000000"/>
                </a:solidFill>
                <a:latin typeface="Sabon Next LT" panose="02000500000000000000" pitchFamily="2" charset="0"/>
                <a:ea typeface="Calibri" panose="020F0502020204030204" pitchFamily="34" charset="0"/>
                <a:cs typeface="Sabon Next LT" panose="02000500000000000000" pitchFamily="2" charset="0"/>
              </a:rPr>
              <a:t>Yetman</a:t>
            </a:r>
            <a:r>
              <a:rPr lang="en-IN" sz="2000" dirty="0">
                <a:solidFill>
                  <a:srgbClr val="000000"/>
                </a:solidFill>
                <a:latin typeface="Sabon Next LT" panose="02000500000000000000" pitchFamily="2" charset="0"/>
                <a:ea typeface="Calibri" panose="020F0502020204030204" pitchFamily="34" charset="0"/>
                <a:cs typeface="Sabon Next LT" panose="02000500000000000000" pitchFamily="2" charset="0"/>
              </a:rPr>
              <a:t>, 2022). </a:t>
            </a:r>
          </a:p>
          <a:p>
            <a:pPr marL="285750" indent="-285750">
              <a:buFont typeface="Wingdings" pitchFamily="2" charset="2"/>
              <a:buChar char="v"/>
            </a:pPr>
            <a:endParaRPr lang="en-IN" dirty="0">
              <a:solidFill>
                <a:srgbClr val="000000"/>
              </a:solidFill>
              <a:latin typeface="Sabon Next LT" panose="02000500000000000000" pitchFamily="2" charset="0"/>
              <a:ea typeface="Calibri" panose="020F0502020204030204" pitchFamily="34" charset="0"/>
              <a:cs typeface="Sabon Next LT" panose="02000500000000000000" pitchFamily="2" charset="0"/>
            </a:endParaRPr>
          </a:p>
        </p:txBody>
      </p:sp>
      <p:sp>
        <p:nvSpPr>
          <p:cNvPr id="12" name="TextBox 11">
            <a:extLst>
              <a:ext uri="{FF2B5EF4-FFF2-40B4-BE49-F238E27FC236}">
                <a16:creationId xmlns:a16="http://schemas.microsoft.com/office/drawing/2014/main" id="{8F8BC9F0-FE8F-BFF9-B2DC-A4486498783D}"/>
              </a:ext>
            </a:extLst>
          </p:cNvPr>
          <p:cNvSpPr txBox="1"/>
          <p:nvPr/>
        </p:nvSpPr>
        <p:spPr>
          <a:xfrm>
            <a:off x="1880316" y="1644249"/>
            <a:ext cx="9839458" cy="523220"/>
          </a:xfrm>
          <a:prstGeom prst="rect">
            <a:avLst/>
          </a:prstGeom>
          <a:noFill/>
        </p:spPr>
        <p:txBody>
          <a:bodyPr wrap="square" rtlCol="0">
            <a:spAutoFit/>
          </a:bodyPr>
          <a:lstStyle/>
          <a:p>
            <a:r>
              <a:rPr lang="en-US" sz="2800" dirty="0">
                <a:latin typeface="Sabon Next LT" panose="02000500000000000000" pitchFamily="2" charset="0"/>
                <a:cs typeface="Sabon Next LT" panose="02000500000000000000" pitchFamily="2" charset="0"/>
              </a:rPr>
              <a:t>COVID-19 Testing Systems and their inefficiencies </a:t>
            </a:r>
          </a:p>
        </p:txBody>
      </p:sp>
    </p:spTree>
    <p:extLst>
      <p:ext uri="{BB962C8B-B14F-4D97-AF65-F5344CB8AC3E}">
        <p14:creationId xmlns:p14="http://schemas.microsoft.com/office/powerpoint/2010/main" val="25464824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 name="Picture 19" descr="Diagram&#10;&#10;Description automatically generated">
            <a:extLst>
              <a:ext uri="{FF2B5EF4-FFF2-40B4-BE49-F238E27FC236}">
                <a16:creationId xmlns:a16="http://schemas.microsoft.com/office/drawing/2014/main" id="{C63EAAB7-01F1-4285-96AD-78E5206D9EE1}"/>
              </a:ext>
            </a:extLst>
          </p:cNvPr>
          <p:cNvPicPr>
            <a:picLocks noChangeAspect="1"/>
          </p:cNvPicPr>
          <p:nvPr/>
        </p:nvPicPr>
        <p:blipFill rotWithShape="1">
          <a:blip r:embed="rId3"/>
          <a:srcRect t="18998"/>
          <a:stretch/>
        </p:blipFill>
        <p:spPr>
          <a:xfrm>
            <a:off x="838200" y="2266950"/>
            <a:ext cx="3859213" cy="3255963"/>
          </a:xfrm>
          <a:prstGeom prst="rect">
            <a:avLst/>
          </a:prstGeom>
        </p:spPr>
      </p:pic>
      <p:sp>
        <p:nvSpPr>
          <p:cNvPr id="21" name="TextBox 20">
            <a:extLst>
              <a:ext uri="{FF2B5EF4-FFF2-40B4-BE49-F238E27FC236}">
                <a16:creationId xmlns:a16="http://schemas.microsoft.com/office/drawing/2014/main" id="{1CDF82C8-7DB6-735B-524C-969ECD12EBFE}"/>
              </a:ext>
            </a:extLst>
          </p:cNvPr>
          <p:cNvSpPr txBox="1"/>
          <p:nvPr/>
        </p:nvSpPr>
        <p:spPr>
          <a:xfrm>
            <a:off x="838200" y="4872038"/>
            <a:ext cx="3859213" cy="650875"/>
          </a:xfrm>
          <a:prstGeom prst="rect">
            <a:avLst/>
          </a:prstGeom>
          <a:solidFill>
            <a:srgbClr val="000000">
              <a:alpha val="50000"/>
            </a:srgbClr>
          </a:solidFill>
          <a:ln>
            <a:noFill/>
          </a:ln>
        </p:spPr>
        <p:txBody>
          <a:bodyPr wrap="square" rtlCol="0" anchor="ctr">
            <a:noAutofit/>
          </a:bodyPr>
          <a:lstStyle/>
          <a:p>
            <a:pPr algn="ctr">
              <a:spcAft>
                <a:spcPts val="600"/>
              </a:spcAft>
            </a:pPr>
            <a:r>
              <a:rPr lang="en-US" sz="2000" b="1" dirty="0">
                <a:solidFill>
                  <a:srgbClr val="FFFFFF"/>
                </a:solidFill>
              </a:rPr>
              <a:t>Covid detection using cough recordings</a:t>
            </a:r>
          </a:p>
        </p:txBody>
      </p:sp>
      <p:pic>
        <p:nvPicPr>
          <p:cNvPr id="23" name="Picture 22" descr="A picture containing white, light&#10;&#10;Description automatically generated">
            <a:extLst>
              <a:ext uri="{FF2B5EF4-FFF2-40B4-BE49-F238E27FC236}">
                <a16:creationId xmlns:a16="http://schemas.microsoft.com/office/drawing/2014/main" id="{5DEADC48-B316-917E-CC5B-6E9BA3D62CB9}"/>
              </a:ext>
            </a:extLst>
          </p:cNvPr>
          <p:cNvPicPr>
            <a:picLocks noChangeAspect="1"/>
          </p:cNvPicPr>
          <p:nvPr/>
        </p:nvPicPr>
        <p:blipFill>
          <a:blip r:embed="rId4"/>
          <a:stretch>
            <a:fillRect/>
          </a:stretch>
        </p:blipFill>
        <p:spPr>
          <a:xfrm>
            <a:off x="4768850" y="2266950"/>
            <a:ext cx="3255963" cy="3255963"/>
          </a:xfrm>
          <a:prstGeom prst="rect">
            <a:avLst/>
          </a:prstGeom>
        </p:spPr>
      </p:pic>
      <p:sp>
        <p:nvSpPr>
          <p:cNvPr id="14" name="TextBox 13">
            <a:extLst>
              <a:ext uri="{FF2B5EF4-FFF2-40B4-BE49-F238E27FC236}">
                <a16:creationId xmlns:a16="http://schemas.microsoft.com/office/drawing/2014/main" id="{9EF96FBC-B6CF-F419-88A6-8989F8629708}"/>
              </a:ext>
            </a:extLst>
          </p:cNvPr>
          <p:cNvSpPr txBox="1"/>
          <p:nvPr/>
        </p:nvSpPr>
        <p:spPr>
          <a:xfrm>
            <a:off x="4768850" y="4872038"/>
            <a:ext cx="3255963" cy="650875"/>
          </a:xfrm>
          <a:prstGeom prst="rect">
            <a:avLst/>
          </a:prstGeom>
          <a:solidFill>
            <a:srgbClr val="000000">
              <a:alpha val="50000"/>
            </a:srgbClr>
          </a:solidFill>
          <a:ln>
            <a:noFill/>
          </a:ln>
        </p:spPr>
        <p:txBody>
          <a:bodyPr wrap="square" rtlCol="0" anchor="ctr">
            <a:noAutofit/>
          </a:bodyPr>
          <a:lstStyle/>
          <a:p>
            <a:pPr algn="ctr">
              <a:spcAft>
                <a:spcPts val="600"/>
              </a:spcAft>
            </a:pPr>
            <a:r>
              <a:rPr lang="en-US" sz="2000" b="1" dirty="0">
                <a:solidFill>
                  <a:srgbClr val="FFFFFF"/>
                </a:solidFill>
              </a:rPr>
              <a:t>CT-SCAN</a:t>
            </a:r>
          </a:p>
        </p:txBody>
      </p:sp>
      <p:pic>
        <p:nvPicPr>
          <p:cNvPr id="7" name="Picture 6" descr="A picture containing x-ray film, blur&#10;&#10;Description automatically generated">
            <a:extLst>
              <a:ext uri="{FF2B5EF4-FFF2-40B4-BE49-F238E27FC236}">
                <a16:creationId xmlns:a16="http://schemas.microsoft.com/office/drawing/2014/main" id="{C3D1815C-49AA-49ED-BBC2-FC01F41855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6250" y="2266950"/>
            <a:ext cx="3255963" cy="3255963"/>
          </a:xfrm>
          <a:prstGeom prst="rect">
            <a:avLst/>
          </a:prstGeom>
        </p:spPr>
      </p:pic>
      <p:sp>
        <p:nvSpPr>
          <p:cNvPr id="18" name="TextBox 17">
            <a:extLst>
              <a:ext uri="{FF2B5EF4-FFF2-40B4-BE49-F238E27FC236}">
                <a16:creationId xmlns:a16="http://schemas.microsoft.com/office/drawing/2014/main" id="{FB0E4A30-ABC3-FCD4-3E7D-ED75D12317EF}"/>
              </a:ext>
            </a:extLst>
          </p:cNvPr>
          <p:cNvSpPr txBox="1"/>
          <p:nvPr/>
        </p:nvSpPr>
        <p:spPr>
          <a:xfrm>
            <a:off x="8096250" y="4872038"/>
            <a:ext cx="3255963" cy="650875"/>
          </a:xfrm>
          <a:prstGeom prst="rect">
            <a:avLst/>
          </a:prstGeom>
          <a:solidFill>
            <a:srgbClr val="000000">
              <a:alpha val="50000"/>
            </a:srgbClr>
          </a:solidFill>
          <a:ln>
            <a:noFill/>
          </a:ln>
        </p:spPr>
        <p:txBody>
          <a:bodyPr wrap="square" rtlCol="0" anchor="ctr">
            <a:noAutofit/>
          </a:bodyPr>
          <a:lstStyle/>
          <a:p>
            <a:pPr algn="ctr">
              <a:spcAft>
                <a:spcPts val="600"/>
              </a:spcAft>
            </a:pPr>
            <a:r>
              <a:rPr lang="en-US" sz="2000" b="1" dirty="0">
                <a:solidFill>
                  <a:srgbClr val="FFFFFF"/>
                </a:solidFill>
              </a:rPr>
              <a:t>Chest X-ray</a:t>
            </a:r>
          </a:p>
        </p:txBody>
      </p:sp>
      <p:sp>
        <p:nvSpPr>
          <p:cNvPr id="4" name="Title 3">
            <a:extLst>
              <a:ext uri="{FF2B5EF4-FFF2-40B4-BE49-F238E27FC236}">
                <a16:creationId xmlns:a16="http://schemas.microsoft.com/office/drawing/2014/main" id="{802BB71B-BAAA-28B0-8010-EFE0B4A185F2}"/>
              </a:ext>
            </a:extLst>
          </p:cNvPr>
          <p:cNvSpPr>
            <a:spLocks noGrp="1"/>
          </p:cNvSpPr>
          <p:nvPr>
            <p:ph type="title"/>
          </p:nvPr>
        </p:nvSpPr>
        <p:spPr>
          <a:xfrm>
            <a:off x="838200" y="672747"/>
            <a:ext cx="10515600" cy="715556"/>
          </a:xfrm>
        </p:spPr>
        <p:txBody>
          <a:bodyPr>
            <a:normAutofit/>
          </a:bodyPr>
          <a:lstStyle/>
          <a:p>
            <a:pPr algn="ctr"/>
            <a:r>
              <a:rPr lang="en-US" sz="3600" dirty="0">
                <a:solidFill>
                  <a:schemeClr val="bg1"/>
                </a:solidFill>
                <a:latin typeface="Sabon Next LT" panose="02000500000000000000" pitchFamily="2" charset="0"/>
                <a:cs typeface="Sabon Next LT" panose="02000500000000000000" pitchFamily="2" charset="0"/>
              </a:rPr>
              <a:t>Literature Review</a:t>
            </a:r>
          </a:p>
        </p:txBody>
      </p:sp>
    </p:spTree>
    <p:extLst>
      <p:ext uri="{BB962C8B-B14F-4D97-AF65-F5344CB8AC3E}">
        <p14:creationId xmlns:p14="http://schemas.microsoft.com/office/powerpoint/2010/main" val="313989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3">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72BB2C-9951-6C5C-3FA8-0099CCE3AB95}"/>
              </a:ext>
            </a:extLst>
          </p:cNvPr>
          <p:cNvSpPr>
            <a:spLocks noGrp="1"/>
          </p:cNvSpPr>
          <p:nvPr>
            <p:ph type="title"/>
          </p:nvPr>
        </p:nvSpPr>
        <p:spPr>
          <a:xfrm>
            <a:off x="836675" y="557188"/>
            <a:ext cx="10515600" cy="1133499"/>
          </a:xfrm>
        </p:spPr>
        <p:txBody>
          <a:bodyPr>
            <a:normAutofit/>
          </a:bodyPr>
          <a:lstStyle/>
          <a:p>
            <a:pPr algn="ctr"/>
            <a:r>
              <a:rPr lang="en-US" b="1" dirty="0">
                <a:latin typeface="Sabon Next LT" panose="02000500000000000000" pitchFamily="2" charset="0"/>
                <a:cs typeface="Sabon Next LT" panose="02000500000000000000" pitchFamily="2" charset="0"/>
              </a:rPr>
              <a:t>Research Questions</a:t>
            </a:r>
          </a:p>
        </p:txBody>
      </p:sp>
      <p:graphicFrame>
        <p:nvGraphicFramePr>
          <p:cNvPr id="5" name="Content Placeholder 2">
            <a:extLst>
              <a:ext uri="{FF2B5EF4-FFF2-40B4-BE49-F238E27FC236}">
                <a16:creationId xmlns:a16="http://schemas.microsoft.com/office/drawing/2014/main" id="{02A1EAA5-1079-441F-74D1-E026285F7054}"/>
              </a:ext>
            </a:extLst>
          </p:cNvPr>
          <p:cNvGraphicFramePr>
            <a:graphicFrameLocks noGrp="1"/>
          </p:cNvGraphicFramePr>
          <p:nvPr>
            <p:ph idx="1"/>
            <p:extLst>
              <p:ext uri="{D42A27DB-BD31-4B8C-83A1-F6EECF244321}">
                <p14:modId xmlns:p14="http://schemas.microsoft.com/office/powerpoint/2010/main" val="2042653585"/>
              </p:ext>
            </p:extLst>
          </p:nvPr>
        </p:nvGraphicFramePr>
        <p:xfrm>
          <a:off x="836675" y="1690687"/>
          <a:ext cx="10167257"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986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04F2A-23A9-C9EB-C0FC-045EFB3E12A0}"/>
              </a:ext>
            </a:extLst>
          </p:cNvPr>
          <p:cNvSpPr>
            <a:spLocks noGrp="1"/>
          </p:cNvSpPr>
          <p:nvPr>
            <p:ph type="title"/>
          </p:nvPr>
        </p:nvSpPr>
        <p:spPr>
          <a:xfrm>
            <a:off x="741948" y="326822"/>
            <a:ext cx="10515600" cy="1325563"/>
          </a:xfrm>
        </p:spPr>
        <p:txBody>
          <a:bodyPr>
            <a:normAutofit/>
          </a:bodyPr>
          <a:lstStyle/>
          <a:p>
            <a:pPr algn="ctr"/>
            <a:r>
              <a:rPr lang="en-US" sz="3200" b="1" dirty="0">
                <a:latin typeface="Sabon Next LT" panose="02000500000000000000" pitchFamily="2" charset="0"/>
                <a:cs typeface="Sabon Next LT" panose="02000500000000000000" pitchFamily="2" charset="0"/>
              </a:rPr>
              <a:t>Data Description</a:t>
            </a:r>
          </a:p>
        </p:txBody>
      </p:sp>
      <p:sp>
        <p:nvSpPr>
          <p:cNvPr id="6" name="Content Placeholder 5">
            <a:extLst>
              <a:ext uri="{FF2B5EF4-FFF2-40B4-BE49-F238E27FC236}">
                <a16:creationId xmlns:a16="http://schemas.microsoft.com/office/drawing/2014/main" id="{BDBEF903-4EF7-EEEE-D35B-DB53F0F52455}"/>
              </a:ext>
            </a:extLst>
          </p:cNvPr>
          <p:cNvSpPr txBox="1">
            <a:spLocks noGrp="1"/>
          </p:cNvSpPr>
          <p:nvPr>
            <p:ph idx="1"/>
          </p:nvPr>
        </p:nvSpPr>
        <p:spPr>
          <a:xfrm>
            <a:off x="603872" y="2330033"/>
            <a:ext cx="10515600" cy="2267287"/>
          </a:xfrm>
          <a:prstGeom prst="rect">
            <a:avLst/>
          </a:prstGeom>
          <a:noFill/>
        </p:spPr>
        <p:txBody>
          <a:bodyPr wrap="square" rtlCol="0">
            <a:spAutoFit/>
          </a:bodyPr>
          <a:lstStyle/>
          <a:p>
            <a:pPr marL="285750" indent="-285750">
              <a:buFont typeface="Wingdings" pitchFamily="2" charset="2"/>
              <a:buChar char="v"/>
            </a:pPr>
            <a:r>
              <a:rPr lang="en-US" sz="2400" dirty="0">
                <a:solidFill>
                  <a:schemeClr val="tx1"/>
                </a:solidFill>
                <a:latin typeface="Sabon Next LT" panose="02000500000000000000" pitchFamily="2" charset="0"/>
                <a:cs typeface="Sabon Next LT" panose="02000500000000000000" pitchFamily="2" charset="0"/>
              </a:rPr>
              <a:t>The dataset has been curated from 8 sources.</a:t>
            </a:r>
          </a:p>
          <a:p>
            <a:pPr marL="0" indent="0">
              <a:buNone/>
            </a:pPr>
            <a:endParaRPr lang="en-US" sz="2400" dirty="0">
              <a:latin typeface="Sabon Next LT" panose="02000500000000000000" pitchFamily="2" charset="0"/>
              <a:cs typeface="Sabon Next LT" panose="02000500000000000000" pitchFamily="2" charset="0"/>
            </a:endParaRPr>
          </a:p>
          <a:p>
            <a:pPr marL="0" indent="0">
              <a:buNone/>
            </a:pPr>
            <a:endParaRPr lang="en-US" sz="2400" dirty="0">
              <a:solidFill>
                <a:schemeClr val="tx1"/>
              </a:solidFill>
              <a:latin typeface="Sabon Next LT" panose="02000500000000000000" pitchFamily="2" charset="0"/>
              <a:cs typeface="Sabon Next LT" panose="02000500000000000000" pitchFamily="2" charset="0"/>
            </a:endParaRPr>
          </a:p>
          <a:p>
            <a:pPr marL="285750" indent="-285750">
              <a:buFont typeface="Arial" panose="020B0604020202020204" pitchFamily="34" charset="0"/>
              <a:buChar char="•"/>
            </a:pPr>
            <a:endParaRPr lang="en-US" sz="2400" dirty="0">
              <a:latin typeface="Sabon Next LT" panose="02000500000000000000" pitchFamily="2" charset="0"/>
              <a:cs typeface="Sabon Next LT" panose="02000500000000000000" pitchFamily="2" charset="0"/>
            </a:endParaRPr>
          </a:p>
          <a:p>
            <a:pPr marL="285750" indent="-285750">
              <a:buFont typeface="Wingdings" pitchFamily="2" charset="2"/>
              <a:buChar char="v"/>
            </a:pPr>
            <a:endParaRPr lang="en-US" sz="2400" dirty="0">
              <a:solidFill>
                <a:schemeClr val="tx1"/>
              </a:solidFill>
              <a:latin typeface="Sabon Next LT" panose="02000500000000000000" pitchFamily="2" charset="0"/>
              <a:cs typeface="Sabon Next LT" panose="02000500000000000000" pitchFamily="2" charset="0"/>
            </a:endParaRPr>
          </a:p>
        </p:txBody>
      </p:sp>
      <p:sp>
        <p:nvSpPr>
          <p:cNvPr id="7" name="TextBox 6">
            <a:extLst>
              <a:ext uri="{FF2B5EF4-FFF2-40B4-BE49-F238E27FC236}">
                <a16:creationId xmlns:a16="http://schemas.microsoft.com/office/drawing/2014/main" id="{6A227A33-ADDB-DF54-EC21-896E8D08B1FD}"/>
              </a:ext>
            </a:extLst>
          </p:cNvPr>
          <p:cNvSpPr txBox="1"/>
          <p:nvPr/>
        </p:nvSpPr>
        <p:spPr>
          <a:xfrm>
            <a:off x="500912" y="1479751"/>
            <a:ext cx="10272156" cy="830997"/>
          </a:xfrm>
          <a:prstGeom prst="rect">
            <a:avLst/>
          </a:prstGeom>
          <a:noFill/>
        </p:spPr>
        <p:txBody>
          <a:bodyPr wrap="square" rtlCol="0">
            <a:spAutoFit/>
          </a:bodyPr>
          <a:lstStyle/>
          <a:p>
            <a:pPr algn="ctr"/>
            <a:r>
              <a:rPr lang="en-IN" sz="2400" dirty="0">
                <a:latin typeface="Sabon Next LT" panose="02000500000000000000" pitchFamily="2" charset="0"/>
                <a:cs typeface="Sabon Next LT" panose="02000500000000000000" pitchFamily="2" charset="0"/>
              </a:rPr>
              <a:t>COVIDx-US is an open access benchmark dataset of ultrasound imaging related to COVID-19.</a:t>
            </a:r>
            <a:r>
              <a:rPr lang="en-IN" sz="2400" b="1" dirty="0">
                <a:latin typeface="Sabon Next LT" panose="02000500000000000000" pitchFamily="2" charset="0"/>
                <a:cs typeface="Sabon Next LT" panose="02000500000000000000" pitchFamily="2" charset="0"/>
              </a:rPr>
              <a:t> </a:t>
            </a:r>
            <a:endParaRPr lang="en-US" sz="2400" dirty="0">
              <a:latin typeface="Sabon Next LT" panose="02000500000000000000" pitchFamily="2" charset="0"/>
              <a:cs typeface="Sabon Next LT" panose="02000500000000000000" pitchFamily="2" charset="0"/>
            </a:endParaRPr>
          </a:p>
        </p:txBody>
      </p:sp>
      <p:graphicFrame>
        <p:nvGraphicFramePr>
          <p:cNvPr id="8" name="Table 14">
            <a:extLst>
              <a:ext uri="{FF2B5EF4-FFF2-40B4-BE49-F238E27FC236}">
                <a16:creationId xmlns:a16="http://schemas.microsoft.com/office/drawing/2014/main" id="{9C86F5BE-1ACA-4335-539A-EE87EB9B839E}"/>
              </a:ext>
            </a:extLst>
          </p:cNvPr>
          <p:cNvGraphicFramePr>
            <a:graphicFrameLocks noGrp="1"/>
          </p:cNvGraphicFramePr>
          <p:nvPr>
            <p:extLst>
              <p:ext uri="{D42A27DB-BD31-4B8C-83A1-F6EECF244321}">
                <p14:modId xmlns:p14="http://schemas.microsoft.com/office/powerpoint/2010/main" val="3184321635"/>
              </p:ext>
            </p:extLst>
          </p:nvPr>
        </p:nvGraphicFramePr>
        <p:xfrm>
          <a:off x="3143769" y="4421829"/>
          <a:ext cx="5435806" cy="2267286"/>
        </p:xfrm>
        <a:graphic>
          <a:graphicData uri="http://schemas.openxmlformats.org/drawingml/2006/table">
            <a:tbl>
              <a:tblPr firstRow="1" bandRow="1">
                <a:tableStyleId>{0E3FDE45-AF77-4B5C-9715-49D594BDF05E}</a:tableStyleId>
              </a:tblPr>
              <a:tblGrid>
                <a:gridCol w="2717903">
                  <a:extLst>
                    <a:ext uri="{9D8B030D-6E8A-4147-A177-3AD203B41FA5}">
                      <a16:colId xmlns:a16="http://schemas.microsoft.com/office/drawing/2014/main" val="180570895"/>
                    </a:ext>
                  </a:extLst>
                </a:gridCol>
                <a:gridCol w="2717903">
                  <a:extLst>
                    <a:ext uri="{9D8B030D-6E8A-4147-A177-3AD203B41FA5}">
                      <a16:colId xmlns:a16="http://schemas.microsoft.com/office/drawing/2014/main" val="2801397828"/>
                    </a:ext>
                  </a:extLst>
                </a:gridCol>
              </a:tblGrid>
              <a:tr h="755762">
                <a:tc>
                  <a:txBody>
                    <a:bodyPr/>
                    <a:lstStyle/>
                    <a:p>
                      <a:pPr algn="ctr"/>
                      <a:r>
                        <a:rPr lang="en-US" sz="2400" dirty="0">
                          <a:latin typeface="Sabon Next LT" panose="02000500000000000000" pitchFamily="2" charset="0"/>
                          <a:cs typeface="Sabon Next LT" panose="02000500000000000000" pitchFamily="2" charset="0"/>
                        </a:rPr>
                        <a:t>Probe Type</a:t>
                      </a:r>
                    </a:p>
                  </a:txBody>
                  <a:tcPr/>
                </a:tc>
                <a:tc>
                  <a:txBody>
                    <a:bodyPr/>
                    <a:lstStyle/>
                    <a:p>
                      <a:pPr algn="ctr"/>
                      <a:r>
                        <a:rPr lang="en-US" sz="2400" dirty="0">
                          <a:latin typeface="Sabon Next LT" panose="02000500000000000000" pitchFamily="2" charset="0"/>
                          <a:cs typeface="Sabon Next LT" panose="02000500000000000000" pitchFamily="2" charset="0"/>
                        </a:rPr>
                        <a:t>No. of images</a:t>
                      </a:r>
                    </a:p>
                  </a:txBody>
                  <a:tcPr/>
                </a:tc>
                <a:extLst>
                  <a:ext uri="{0D108BD9-81ED-4DB2-BD59-A6C34878D82A}">
                    <a16:rowId xmlns:a16="http://schemas.microsoft.com/office/drawing/2014/main" val="186224904"/>
                  </a:ext>
                </a:extLst>
              </a:tr>
              <a:tr h="755762">
                <a:tc>
                  <a:txBody>
                    <a:bodyPr/>
                    <a:lstStyle/>
                    <a:p>
                      <a:pPr algn="ctr"/>
                      <a:r>
                        <a:rPr lang="en-US" sz="2400" dirty="0">
                          <a:latin typeface="Sabon Next LT" panose="02000500000000000000" pitchFamily="2" charset="0"/>
                          <a:cs typeface="Sabon Next LT" panose="02000500000000000000" pitchFamily="2" charset="0"/>
                        </a:rPr>
                        <a:t>Convex</a:t>
                      </a:r>
                    </a:p>
                  </a:txBody>
                  <a:tcPr/>
                </a:tc>
                <a:tc>
                  <a:txBody>
                    <a:bodyPr/>
                    <a:lstStyle/>
                    <a:p>
                      <a:pPr algn="ctr"/>
                      <a:r>
                        <a:rPr lang="en-US" sz="2400" dirty="0">
                          <a:latin typeface="Sabon Next LT" panose="02000500000000000000" pitchFamily="2" charset="0"/>
                          <a:cs typeface="Sabon Next LT" panose="02000500000000000000" pitchFamily="2" charset="0"/>
                        </a:rPr>
                        <a:t>14239</a:t>
                      </a:r>
                    </a:p>
                  </a:txBody>
                  <a:tcPr/>
                </a:tc>
                <a:extLst>
                  <a:ext uri="{0D108BD9-81ED-4DB2-BD59-A6C34878D82A}">
                    <a16:rowId xmlns:a16="http://schemas.microsoft.com/office/drawing/2014/main" val="1316348356"/>
                  </a:ext>
                </a:extLst>
              </a:tr>
              <a:tr h="755762">
                <a:tc>
                  <a:txBody>
                    <a:bodyPr/>
                    <a:lstStyle/>
                    <a:p>
                      <a:pPr algn="ctr"/>
                      <a:r>
                        <a:rPr lang="en-US" sz="2400" dirty="0">
                          <a:latin typeface="Sabon Next LT" panose="02000500000000000000" pitchFamily="2" charset="0"/>
                          <a:cs typeface="Sabon Next LT" panose="02000500000000000000" pitchFamily="2" charset="0"/>
                        </a:rPr>
                        <a:t>Linear</a:t>
                      </a:r>
                    </a:p>
                  </a:txBody>
                  <a:tcPr/>
                </a:tc>
                <a:tc>
                  <a:txBody>
                    <a:bodyPr/>
                    <a:lstStyle/>
                    <a:p>
                      <a:pPr algn="ctr"/>
                      <a:r>
                        <a:rPr lang="en-US" sz="2400" dirty="0">
                          <a:latin typeface="Sabon Next LT" panose="02000500000000000000" pitchFamily="2" charset="0"/>
                          <a:cs typeface="Sabon Next LT" panose="02000500000000000000" pitchFamily="2" charset="0"/>
                        </a:rPr>
                        <a:t>4389</a:t>
                      </a:r>
                    </a:p>
                  </a:txBody>
                  <a:tcPr/>
                </a:tc>
                <a:extLst>
                  <a:ext uri="{0D108BD9-81ED-4DB2-BD59-A6C34878D82A}">
                    <a16:rowId xmlns:a16="http://schemas.microsoft.com/office/drawing/2014/main" val="2483751742"/>
                  </a:ext>
                </a:extLst>
              </a:tr>
            </a:tbl>
          </a:graphicData>
        </a:graphic>
      </p:graphicFrame>
      <p:sp>
        <p:nvSpPr>
          <p:cNvPr id="9" name="TextBox 8">
            <a:extLst>
              <a:ext uri="{FF2B5EF4-FFF2-40B4-BE49-F238E27FC236}">
                <a16:creationId xmlns:a16="http://schemas.microsoft.com/office/drawing/2014/main" id="{25A774A1-0664-0C0E-2A0C-DEC65B4F8C91}"/>
              </a:ext>
            </a:extLst>
          </p:cNvPr>
          <p:cNvSpPr txBox="1"/>
          <p:nvPr/>
        </p:nvSpPr>
        <p:spPr>
          <a:xfrm>
            <a:off x="603872" y="2805314"/>
            <a:ext cx="10272155" cy="1569660"/>
          </a:xfrm>
          <a:prstGeom prst="rect">
            <a:avLst/>
          </a:prstGeom>
          <a:noFill/>
        </p:spPr>
        <p:txBody>
          <a:bodyPr wrap="square" rtlCol="0">
            <a:spAutoFit/>
          </a:bodyPr>
          <a:lstStyle/>
          <a:p>
            <a:pPr>
              <a:buFont typeface="Wingdings" pitchFamily="2" charset="2"/>
              <a:buChar char="v"/>
            </a:pPr>
            <a:r>
              <a:rPr lang="en-US" sz="2400" dirty="0">
                <a:latin typeface="Sabon Next LT" panose="02000500000000000000" pitchFamily="2" charset="0"/>
                <a:cs typeface="Sabon Next LT" panose="02000500000000000000" pitchFamily="2" charset="0"/>
              </a:rPr>
              <a:t> 192 lung ultrasound videos and 18,628 lung ultrasound images have been extracted.</a:t>
            </a:r>
          </a:p>
          <a:p>
            <a:pPr>
              <a:buFont typeface="Wingdings" pitchFamily="2" charset="2"/>
              <a:buChar char="v"/>
            </a:pPr>
            <a:r>
              <a:rPr lang="en-US" sz="2400" dirty="0">
                <a:latin typeface="Sabon Next LT" panose="02000500000000000000" pitchFamily="2" charset="0"/>
                <a:cs typeface="Sabon Next LT" panose="02000500000000000000" pitchFamily="2" charset="0"/>
              </a:rPr>
              <a:t> The videos have been captured with one of the two probes – Convex or Linear.</a:t>
            </a:r>
          </a:p>
        </p:txBody>
      </p:sp>
    </p:spTree>
    <p:extLst>
      <p:ext uri="{BB962C8B-B14F-4D97-AF65-F5344CB8AC3E}">
        <p14:creationId xmlns:p14="http://schemas.microsoft.com/office/powerpoint/2010/main" val="3906055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BCACC-D736-E4C2-0546-81AEE77D985E}"/>
              </a:ext>
            </a:extLst>
          </p:cNvPr>
          <p:cNvSpPr>
            <a:spLocks noGrp="1"/>
          </p:cNvSpPr>
          <p:nvPr>
            <p:ph type="title"/>
          </p:nvPr>
        </p:nvSpPr>
        <p:spPr>
          <a:xfrm>
            <a:off x="838200" y="68896"/>
            <a:ext cx="10515600" cy="1325563"/>
          </a:xfrm>
        </p:spPr>
        <p:txBody>
          <a:bodyPr>
            <a:normAutofit/>
          </a:bodyPr>
          <a:lstStyle/>
          <a:p>
            <a:pPr algn="ctr"/>
            <a:r>
              <a:rPr lang="en-US" sz="3600" b="1" dirty="0">
                <a:latin typeface="Sabon Next LT" panose="02000500000000000000" pitchFamily="2" charset="0"/>
                <a:cs typeface="Sabon Next LT" panose="02000500000000000000" pitchFamily="2" charset="0"/>
              </a:rPr>
              <a:t>Data Description</a:t>
            </a:r>
          </a:p>
        </p:txBody>
      </p:sp>
      <p:sp>
        <p:nvSpPr>
          <p:cNvPr id="5" name="TextBox 4">
            <a:extLst>
              <a:ext uri="{FF2B5EF4-FFF2-40B4-BE49-F238E27FC236}">
                <a16:creationId xmlns:a16="http://schemas.microsoft.com/office/drawing/2014/main" id="{C112CC17-623F-78C7-5FB4-A045FD92FCED}"/>
              </a:ext>
            </a:extLst>
          </p:cNvPr>
          <p:cNvSpPr txBox="1"/>
          <p:nvPr/>
        </p:nvSpPr>
        <p:spPr>
          <a:xfrm>
            <a:off x="563195" y="1671904"/>
            <a:ext cx="5042948" cy="1015663"/>
          </a:xfrm>
          <a:prstGeom prst="rect">
            <a:avLst/>
          </a:prstGeom>
          <a:noFill/>
        </p:spPr>
        <p:txBody>
          <a:bodyPr wrap="square" rtlCol="0">
            <a:spAutoFit/>
          </a:bodyPr>
          <a:lstStyle/>
          <a:p>
            <a:pPr algn="ctr"/>
            <a:r>
              <a:rPr lang="en-US" dirty="0">
                <a:latin typeface="Sabon Next LT" panose="02000500000000000000" pitchFamily="2" charset="0"/>
                <a:cs typeface="Sabon Next LT" panose="02000500000000000000" pitchFamily="2" charset="0"/>
              </a:rPr>
              <a:t>-&gt; </a:t>
            </a:r>
            <a:r>
              <a:rPr lang="en-US" sz="2000" dirty="0">
                <a:latin typeface="Sabon Next LT" panose="02000500000000000000" pitchFamily="2" charset="0"/>
                <a:cs typeface="Sabon Next LT" panose="02000500000000000000" pitchFamily="2" charset="0"/>
              </a:rPr>
              <a:t>There are lung ultrasound images belonging to four classes – Covid, Normal, Pneumonia, Other</a:t>
            </a:r>
          </a:p>
        </p:txBody>
      </p:sp>
      <p:sp>
        <p:nvSpPr>
          <p:cNvPr id="7" name="TextBox 6">
            <a:extLst>
              <a:ext uri="{FF2B5EF4-FFF2-40B4-BE49-F238E27FC236}">
                <a16:creationId xmlns:a16="http://schemas.microsoft.com/office/drawing/2014/main" id="{8AE67612-D593-5525-2CDE-35DC2D82C796}"/>
              </a:ext>
            </a:extLst>
          </p:cNvPr>
          <p:cNvSpPr txBox="1"/>
          <p:nvPr/>
        </p:nvSpPr>
        <p:spPr>
          <a:xfrm>
            <a:off x="6006600" y="1566494"/>
            <a:ext cx="10515600" cy="1015663"/>
          </a:xfrm>
          <a:prstGeom prst="rect">
            <a:avLst/>
          </a:prstGeom>
          <a:noFill/>
        </p:spPr>
        <p:txBody>
          <a:bodyPr wrap="square">
            <a:spAutoFit/>
          </a:bodyPr>
          <a:lstStyle/>
          <a:p>
            <a:r>
              <a:rPr lang="en-IN" dirty="0">
                <a:latin typeface="Sabon Next LT" panose="02000500000000000000" pitchFamily="2" charset="0"/>
                <a:cs typeface="Sabon Next LT" panose="02000500000000000000" pitchFamily="2" charset="0"/>
              </a:rPr>
              <a:t>-&gt; </a:t>
            </a:r>
            <a:r>
              <a:rPr lang="en-IN" sz="2000" dirty="0">
                <a:latin typeface="Sabon Next LT" panose="02000500000000000000" pitchFamily="2" charset="0"/>
                <a:cs typeface="Sabon Next LT" panose="02000500000000000000" pitchFamily="2" charset="0"/>
              </a:rPr>
              <a:t>The width of the images range from 198 to 1920 pixels.</a:t>
            </a:r>
          </a:p>
          <a:p>
            <a:endParaRPr lang="en-IN" sz="2000" dirty="0">
              <a:latin typeface="Sabon Next LT" panose="02000500000000000000" pitchFamily="2" charset="0"/>
              <a:cs typeface="Sabon Next LT" panose="02000500000000000000" pitchFamily="2" charset="0"/>
            </a:endParaRPr>
          </a:p>
          <a:p>
            <a:r>
              <a:rPr lang="en-IN" sz="2000" dirty="0">
                <a:latin typeface="Sabon Next LT" panose="02000500000000000000" pitchFamily="2" charset="0"/>
                <a:cs typeface="Sabon Next LT" panose="02000500000000000000" pitchFamily="2" charset="0"/>
              </a:rPr>
              <a:t>-&gt; The length of images range from 197 to 1350 pixels. </a:t>
            </a:r>
            <a:endParaRPr lang="en-US" sz="2000" dirty="0">
              <a:latin typeface="Sabon Next LT" panose="02000500000000000000" pitchFamily="2" charset="0"/>
              <a:cs typeface="Sabon Next LT" panose="02000500000000000000" pitchFamily="2" charset="0"/>
            </a:endParaRPr>
          </a:p>
        </p:txBody>
      </p:sp>
      <p:pic>
        <p:nvPicPr>
          <p:cNvPr id="16" name="Picture 15" descr="Chart, scatter chart&#10;&#10;Description automatically generated">
            <a:extLst>
              <a:ext uri="{FF2B5EF4-FFF2-40B4-BE49-F238E27FC236}">
                <a16:creationId xmlns:a16="http://schemas.microsoft.com/office/drawing/2014/main" id="{C7C98AC6-2423-FCA3-0EF1-575F2E9F0EC2}"/>
              </a:ext>
            </a:extLst>
          </p:cNvPr>
          <p:cNvPicPr>
            <a:picLocks noChangeAspect="1"/>
          </p:cNvPicPr>
          <p:nvPr/>
        </p:nvPicPr>
        <p:blipFill>
          <a:blip r:embed="rId3"/>
          <a:stretch>
            <a:fillRect/>
          </a:stretch>
        </p:blipFill>
        <p:spPr>
          <a:xfrm>
            <a:off x="6006600" y="2687567"/>
            <a:ext cx="5908627" cy="3697514"/>
          </a:xfrm>
          <a:prstGeom prst="rect">
            <a:avLst/>
          </a:prstGeom>
        </p:spPr>
      </p:pic>
      <p:graphicFrame>
        <p:nvGraphicFramePr>
          <p:cNvPr id="8" name="Table 8">
            <a:extLst>
              <a:ext uri="{FF2B5EF4-FFF2-40B4-BE49-F238E27FC236}">
                <a16:creationId xmlns:a16="http://schemas.microsoft.com/office/drawing/2014/main" id="{1E636A20-3618-EC90-648C-A064EAC2B588}"/>
              </a:ext>
            </a:extLst>
          </p:cNvPr>
          <p:cNvGraphicFramePr>
            <a:graphicFrameLocks noGrp="1"/>
          </p:cNvGraphicFramePr>
          <p:nvPr>
            <p:extLst>
              <p:ext uri="{D42A27DB-BD31-4B8C-83A1-F6EECF244321}">
                <p14:modId xmlns:p14="http://schemas.microsoft.com/office/powerpoint/2010/main" val="2565843091"/>
              </p:ext>
            </p:extLst>
          </p:nvPr>
        </p:nvGraphicFramePr>
        <p:xfrm>
          <a:off x="381285" y="3091694"/>
          <a:ext cx="5406768" cy="2678440"/>
        </p:xfrm>
        <a:graphic>
          <a:graphicData uri="http://schemas.openxmlformats.org/drawingml/2006/table">
            <a:tbl>
              <a:tblPr firstRow="1" bandRow="1">
                <a:tableStyleId>{8799B23B-EC83-4686-B30A-512413B5E67A}</a:tableStyleId>
              </a:tblPr>
              <a:tblGrid>
                <a:gridCol w="2703384">
                  <a:extLst>
                    <a:ext uri="{9D8B030D-6E8A-4147-A177-3AD203B41FA5}">
                      <a16:colId xmlns:a16="http://schemas.microsoft.com/office/drawing/2014/main" val="4200569337"/>
                    </a:ext>
                  </a:extLst>
                </a:gridCol>
                <a:gridCol w="2703384">
                  <a:extLst>
                    <a:ext uri="{9D8B030D-6E8A-4147-A177-3AD203B41FA5}">
                      <a16:colId xmlns:a16="http://schemas.microsoft.com/office/drawing/2014/main" val="2006174153"/>
                    </a:ext>
                  </a:extLst>
                </a:gridCol>
              </a:tblGrid>
              <a:tr h="535688">
                <a:tc>
                  <a:txBody>
                    <a:bodyPr/>
                    <a:lstStyle/>
                    <a:p>
                      <a:pPr algn="ctr"/>
                      <a:r>
                        <a:rPr lang="en-US" sz="2000" dirty="0">
                          <a:latin typeface="Sabon Next LT" panose="02000500000000000000" pitchFamily="2" charset="0"/>
                          <a:cs typeface="Sabon Next LT" panose="02000500000000000000" pitchFamily="2" charset="0"/>
                        </a:rPr>
                        <a:t>Class</a:t>
                      </a:r>
                    </a:p>
                  </a:txBody>
                  <a:tcPr/>
                </a:tc>
                <a:tc>
                  <a:txBody>
                    <a:bodyPr/>
                    <a:lstStyle/>
                    <a:p>
                      <a:pPr algn="ctr"/>
                      <a:r>
                        <a:rPr lang="en-US" sz="2000" dirty="0">
                          <a:latin typeface="Sabon Next LT" panose="02000500000000000000" pitchFamily="2" charset="0"/>
                          <a:cs typeface="Sabon Next LT" panose="02000500000000000000" pitchFamily="2" charset="0"/>
                        </a:rPr>
                        <a:t>Number of Images</a:t>
                      </a:r>
                    </a:p>
                  </a:txBody>
                  <a:tcPr/>
                </a:tc>
                <a:extLst>
                  <a:ext uri="{0D108BD9-81ED-4DB2-BD59-A6C34878D82A}">
                    <a16:rowId xmlns:a16="http://schemas.microsoft.com/office/drawing/2014/main" val="777495530"/>
                  </a:ext>
                </a:extLst>
              </a:tr>
              <a:tr h="535688">
                <a:tc>
                  <a:txBody>
                    <a:bodyPr/>
                    <a:lstStyle/>
                    <a:p>
                      <a:pPr algn="ctr"/>
                      <a:r>
                        <a:rPr lang="en-US" sz="2000" dirty="0">
                          <a:latin typeface="Sabon Next LT" panose="02000500000000000000" pitchFamily="2" charset="0"/>
                          <a:cs typeface="Sabon Next LT" panose="02000500000000000000" pitchFamily="2" charset="0"/>
                        </a:rPr>
                        <a:t>COVID</a:t>
                      </a:r>
                    </a:p>
                  </a:txBody>
                  <a:tcPr/>
                </a:tc>
                <a:tc>
                  <a:txBody>
                    <a:bodyPr/>
                    <a:lstStyle/>
                    <a:p>
                      <a:pPr algn="ctr"/>
                      <a:r>
                        <a:rPr lang="en-US" sz="2000" dirty="0">
                          <a:latin typeface="Sabon Next LT" panose="02000500000000000000" pitchFamily="2" charset="0"/>
                          <a:cs typeface="Sabon Next LT" panose="02000500000000000000" pitchFamily="2" charset="0"/>
                        </a:rPr>
                        <a:t>4003</a:t>
                      </a:r>
                    </a:p>
                  </a:txBody>
                  <a:tcPr/>
                </a:tc>
                <a:extLst>
                  <a:ext uri="{0D108BD9-81ED-4DB2-BD59-A6C34878D82A}">
                    <a16:rowId xmlns:a16="http://schemas.microsoft.com/office/drawing/2014/main" val="2026665091"/>
                  </a:ext>
                </a:extLst>
              </a:tr>
              <a:tr h="535688">
                <a:tc>
                  <a:txBody>
                    <a:bodyPr/>
                    <a:lstStyle/>
                    <a:p>
                      <a:pPr algn="ctr"/>
                      <a:r>
                        <a:rPr lang="en-US" sz="2000" dirty="0">
                          <a:latin typeface="Sabon Next LT" panose="02000500000000000000" pitchFamily="2" charset="0"/>
                          <a:cs typeface="Sabon Next LT" panose="02000500000000000000" pitchFamily="2" charset="0"/>
                        </a:rPr>
                        <a:t>Normal</a:t>
                      </a:r>
                    </a:p>
                  </a:txBody>
                  <a:tcPr/>
                </a:tc>
                <a:tc>
                  <a:txBody>
                    <a:bodyPr/>
                    <a:lstStyle/>
                    <a:p>
                      <a:pPr algn="ctr"/>
                      <a:r>
                        <a:rPr lang="en-US" sz="2000" dirty="0">
                          <a:latin typeface="Sabon Next LT" panose="02000500000000000000" pitchFamily="2" charset="0"/>
                          <a:cs typeface="Sabon Next LT" panose="02000500000000000000" pitchFamily="2" charset="0"/>
                        </a:rPr>
                        <a:t>2201</a:t>
                      </a:r>
                    </a:p>
                  </a:txBody>
                  <a:tcPr/>
                </a:tc>
                <a:extLst>
                  <a:ext uri="{0D108BD9-81ED-4DB2-BD59-A6C34878D82A}">
                    <a16:rowId xmlns:a16="http://schemas.microsoft.com/office/drawing/2014/main" val="3334600229"/>
                  </a:ext>
                </a:extLst>
              </a:tr>
              <a:tr h="535688">
                <a:tc>
                  <a:txBody>
                    <a:bodyPr/>
                    <a:lstStyle/>
                    <a:p>
                      <a:pPr algn="ctr"/>
                      <a:r>
                        <a:rPr lang="en-US" sz="2000" dirty="0">
                          <a:latin typeface="Sabon Next LT" panose="02000500000000000000" pitchFamily="2" charset="0"/>
                          <a:cs typeface="Sabon Next LT" panose="02000500000000000000" pitchFamily="2" charset="0"/>
                        </a:rPr>
                        <a:t>Pneumonia</a:t>
                      </a:r>
                    </a:p>
                  </a:txBody>
                  <a:tcPr/>
                </a:tc>
                <a:tc>
                  <a:txBody>
                    <a:bodyPr/>
                    <a:lstStyle/>
                    <a:p>
                      <a:pPr algn="ctr"/>
                      <a:r>
                        <a:rPr lang="en-US" sz="2000" dirty="0">
                          <a:latin typeface="Sabon Next LT" panose="02000500000000000000" pitchFamily="2" charset="0"/>
                          <a:cs typeface="Sabon Next LT" panose="02000500000000000000" pitchFamily="2" charset="0"/>
                        </a:rPr>
                        <a:t>4449</a:t>
                      </a:r>
                    </a:p>
                  </a:txBody>
                  <a:tcPr/>
                </a:tc>
                <a:extLst>
                  <a:ext uri="{0D108BD9-81ED-4DB2-BD59-A6C34878D82A}">
                    <a16:rowId xmlns:a16="http://schemas.microsoft.com/office/drawing/2014/main" val="1377389835"/>
                  </a:ext>
                </a:extLst>
              </a:tr>
              <a:tr h="535688">
                <a:tc>
                  <a:txBody>
                    <a:bodyPr/>
                    <a:lstStyle/>
                    <a:p>
                      <a:pPr algn="ctr"/>
                      <a:r>
                        <a:rPr lang="en-US" sz="2000" dirty="0">
                          <a:latin typeface="Sabon Next LT" panose="02000500000000000000" pitchFamily="2" charset="0"/>
                          <a:cs typeface="Sabon Next LT" panose="02000500000000000000" pitchFamily="2" charset="0"/>
                        </a:rPr>
                        <a:t>Other</a:t>
                      </a:r>
                    </a:p>
                  </a:txBody>
                  <a:tcPr/>
                </a:tc>
                <a:tc>
                  <a:txBody>
                    <a:bodyPr/>
                    <a:lstStyle/>
                    <a:p>
                      <a:pPr algn="ctr"/>
                      <a:r>
                        <a:rPr lang="en-US" sz="2000" dirty="0">
                          <a:latin typeface="Sabon Next LT" panose="02000500000000000000" pitchFamily="2" charset="0"/>
                          <a:cs typeface="Sabon Next LT" panose="02000500000000000000" pitchFamily="2" charset="0"/>
                        </a:rPr>
                        <a:t>7975</a:t>
                      </a:r>
                    </a:p>
                  </a:txBody>
                  <a:tcPr/>
                </a:tc>
                <a:extLst>
                  <a:ext uri="{0D108BD9-81ED-4DB2-BD59-A6C34878D82A}">
                    <a16:rowId xmlns:a16="http://schemas.microsoft.com/office/drawing/2014/main" val="2428764502"/>
                  </a:ext>
                </a:extLst>
              </a:tr>
            </a:tbl>
          </a:graphicData>
        </a:graphic>
      </p:graphicFrame>
    </p:spTree>
    <p:extLst>
      <p:ext uri="{BB962C8B-B14F-4D97-AF65-F5344CB8AC3E}">
        <p14:creationId xmlns:p14="http://schemas.microsoft.com/office/powerpoint/2010/main" val="3436099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46A29-3EA0-4BD6-B3E9-15384EBAFB91}"/>
              </a:ext>
            </a:extLst>
          </p:cNvPr>
          <p:cNvSpPr>
            <a:spLocks noGrp="1"/>
          </p:cNvSpPr>
          <p:nvPr>
            <p:ph type="title"/>
          </p:nvPr>
        </p:nvSpPr>
        <p:spPr>
          <a:xfrm>
            <a:off x="838200" y="-68762"/>
            <a:ext cx="10515600" cy="1325563"/>
          </a:xfrm>
        </p:spPr>
        <p:txBody>
          <a:bodyPr>
            <a:normAutofit/>
          </a:bodyPr>
          <a:lstStyle/>
          <a:p>
            <a:pPr algn="ctr"/>
            <a:r>
              <a:rPr lang="en-US" sz="3200" b="1" dirty="0">
                <a:latin typeface="Sabon Next LT" panose="02000500000000000000" pitchFamily="2" charset="0"/>
                <a:cs typeface="Sabon Next LT" panose="02000500000000000000" pitchFamily="2" charset="0"/>
              </a:rPr>
              <a:t>Methods of Analysis </a:t>
            </a:r>
          </a:p>
        </p:txBody>
      </p:sp>
      <p:sp>
        <p:nvSpPr>
          <p:cNvPr id="3" name="Content Placeholder 2">
            <a:extLst>
              <a:ext uri="{FF2B5EF4-FFF2-40B4-BE49-F238E27FC236}">
                <a16:creationId xmlns:a16="http://schemas.microsoft.com/office/drawing/2014/main" id="{95B230B8-3900-7533-E461-5EA0A30216C9}"/>
              </a:ext>
            </a:extLst>
          </p:cNvPr>
          <p:cNvSpPr>
            <a:spLocks noGrp="1"/>
          </p:cNvSpPr>
          <p:nvPr>
            <p:ph idx="1"/>
          </p:nvPr>
        </p:nvSpPr>
        <p:spPr>
          <a:xfrm>
            <a:off x="467115" y="969541"/>
            <a:ext cx="10515600" cy="4351338"/>
          </a:xfrm>
        </p:spPr>
        <p:txBody>
          <a:bodyPr>
            <a:normAutofit/>
          </a:bodyPr>
          <a:lstStyle/>
          <a:p>
            <a:pPr marL="0" indent="0">
              <a:buNone/>
            </a:pPr>
            <a:r>
              <a:rPr lang="en-US" sz="2000" dirty="0">
                <a:latin typeface="Sabon Next LT" panose="02000500000000000000" pitchFamily="2" charset="0"/>
                <a:cs typeface="Sabon Next LT" panose="02000500000000000000" pitchFamily="2" charset="0"/>
              </a:rPr>
              <a:t>The following pre-processing steps have been performed :- </a:t>
            </a:r>
          </a:p>
          <a:p>
            <a:pPr marL="0" indent="0">
              <a:buNone/>
            </a:pPr>
            <a:endParaRPr lang="en-US" sz="1600" b="1" dirty="0">
              <a:latin typeface="Sabon Next LT" panose="02000500000000000000" pitchFamily="2" charset="0"/>
              <a:cs typeface="Sabon Next LT" panose="02000500000000000000" pitchFamily="2" charset="0"/>
            </a:endParaRPr>
          </a:p>
        </p:txBody>
      </p:sp>
      <p:sp>
        <p:nvSpPr>
          <p:cNvPr id="4" name="Rectangle 3">
            <a:extLst>
              <a:ext uri="{FF2B5EF4-FFF2-40B4-BE49-F238E27FC236}">
                <a16:creationId xmlns:a16="http://schemas.microsoft.com/office/drawing/2014/main" id="{B3435620-D27E-2AF2-9337-696111CA168D}"/>
              </a:ext>
            </a:extLst>
          </p:cNvPr>
          <p:cNvSpPr/>
          <p:nvPr/>
        </p:nvSpPr>
        <p:spPr>
          <a:xfrm>
            <a:off x="1766455" y="1466176"/>
            <a:ext cx="3465095" cy="44558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Sabon Next LT" panose="02000500000000000000" pitchFamily="2" charset="0"/>
                <a:cs typeface="Sabon Next LT" panose="02000500000000000000" pitchFamily="2" charset="0"/>
              </a:rPr>
              <a:t>Total Images - 18,628</a:t>
            </a:r>
          </a:p>
        </p:txBody>
      </p:sp>
      <p:sp>
        <p:nvSpPr>
          <p:cNvPr id="5" name="Rectangle 4">
            <a:extLst>
              <a:ext uri="{FF2B5EF4-FFF2-40B4-BE49-F238E27FC236}">
                <a16:creationId xmlns:a16="http://schemas.microsoft.com/office/drawing/2014/main" id="{8FBF3AA2-3567-C45A-D0A9-03D121E5993F}"/>
              </a:ext>
            </a:extLst>
          </p:cNvPr>
          <p:cNvSpPr/>
          <p:nvPr/>
        </p:nvSpPr>
        <p:spPr>
          <a:xfrm>
            <a:off x="1778451" y="2386220"/>
            <a:ext cx="3441102" cy="5760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Sabon Next LT" panose="02000500000000000000" pitchFamily="2" charset="0"/>
                <a:cs typeface="Sabon Next LT" panose="02000500000000000000" pitchFamily="2" charset="0"/>
              </a:rPr>
              <a:t>Removed duplicate images</a:t>
            </a:r>
          </a:p>
        </p:txBody>
      </p:sp>
      <p:sp>
        <p:nvSpPr>
          <p:cNvPr id="6" name="Rectangle 5">
            <a:extLst>
              <a:ext uri="{FF2B5EF4-FFF2-40B4-BE49-F238E27FC236}">
                <a16:creationId xmlns:a16="http://schemas.microsoft.com/office/drawing/2014/main" id="{DE92D345-D6AE-4445-127A-3E56A841CD44}"/>
              </a:ext>
            </a:extLst>
          </p:cNvPr>
          <p:cNvSpPr/>
          <p:nvPr/>
        </p:nvSpPr>
        <p:spPr>
          <a:xfrm>
            <a:off x="5956924" y="2490831"/>
            <a:ext cx="3465094" cy="412499"/>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Sabon Next LT" panose="02000500000000000000" pitchFamily="2" charset="0"/>
                <a:cs typeface="Sabon Next LT" panose="02000500000000000000" pitchFamily="2" charset="0"/>
              </a:rPr>
              <a:t>Image count - 15,798</a:t>
            </a:r>
          </a:p>
        </p:txBody>
      </p:sp>
      <p:sp>
        <p:nvSpPr>
          <p:cNvPr id="7" name="Rectangle 6">
            <a:extLst>
              <a:ext uri="{FF2B5EF4-FFF2-40B4-BE49-F238E27FC236}">
                <a16:creationId xmlns:a16="http://schemas.microsoft.com/office/drawing/2014/main" id="{A99FF298-EA0C-F44F-EB81-9AA19CC59E5D}"/>
              </a:ext>
            </a:extLst>
          </p:cNvPr>
          <p:cNvSpPr/>
          <p:nvPr/>
        </p:nvSpPr>
        <p:spPr>
          <a:xfrm>
            <a:off x="1766456" y="3392746"/>
            <a:ext cx="3465094" cy="6273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Sabon Next LT" panose="02000500000000000000" pitchFamily="2" charset="0"/>
                <a:cs typeface="Sabon Next LT" panose="02000500000000000000" pitchFamily="2" charset="0"/>
              </a:rPr>
              <a:t>Pixel Normalization</a:t>
            </a:r>
          </a:p>
        </p:txBody>
      </p:sp>
      <p:sp>
        <p:nvSpPr>
          <p:cNvPr id="8" name="Rectangle 7">
            <a:extLst>
              <a:ext uri="{FF2B5EF4-FFF2-40B4-BE49-F238E27FC236}">
                <a16:creationId xmlns:a16="http://schemas.microsoft.com/office/drawing/2014/main" id="{D70C7729-DC0C-1B6F-37EF-0A88C8A53F97}"/>
              </a:ext>
            </a:extLst>
          </p:cNvPr>
          <p:cNvSpPr/>
          <p:nvPr/>
        </p:nvSpPr>
        <p:spPr>
          <a:xfrm>
            <a:off x="1766456" y="4450627"/>
            <a:ext cx="3465094" cy="1050459"/>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Sabon Next LT" panose="02000500000000000000" pitchFamily="2" charset="0"/>
                <a:cs typeface="Sabon Next LT" panose="02000500000000000000" pitchFamily="2" charset="0"/>
              </a:rPr>
              <a:t>Image Resizing to length of 197 pixels and width of 198 pixels</a:t>
            </a:r>
          </a:p>
        </p:txBody>
      </p:sp>
      <p:sp>
        <p:nvSpPr>
          <p:cNvPr id="11" name="Rectangle 10">
            <a:extLst>
              <a:ext uri="{FF2B5EF4-FFF2-40B4-BE49-F238E27FC236}">
                <a16:creationId xmlns:a16="http://schemas.microsoft.com/office/drawing/2014/main" id="{C4947EF7-1560-66AD-EE45-CCAA4A5A9F90}"/>
              </a:ext>
            </a:extLst>
          </p:cNvPr>
          <p:cNvSpPr/>
          <p:nvPr/>
        </p:nvSpPr>
        <p:spPr>
          <a:xfrm>
            <a:off x="5929313" y="4286064"/>
            <a:ext cx="3046622" cy="701033"/>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Sabon Next LT" panose="02000500000000000000" pitchFamily="2" charset="0"/>
                <a:cs typeface="Sabon Next LT" panose="02000500000000000000" pitchFamily="2" charset="0"/>
              </a:rPr>
              <a:t>Images stored in RGB mode</a:t>
            </a:r>
          </a:p>
        </p:txBody>
      </p:sp>
      <p:sp>
        <p:nvSpPr>
          <p:cNvPr id="12" name="Rectangle 11">
            <a:extLst>
              <a:ext uri="{FF2B5EF4-FFF2-40B4-BE49-F238E27FC236}">
                <a16:creationId xmlns:a16="http://schemas.microsoft.com/office/drawing/2014/main" id="{9FD8F175-0622-2E76-FC4A-9083A0F73A67}"/>
              </a:ext>
            </a:extLst>
          </p:cNvPr>
          <p:cNvSpPr/>
          <p:nvPr/>
        </p:nvSpPr>
        <p:spPr>
          <a:xfrm>
            <a:off x="5953515" y="5451992"/>
            <a:ext cx="3015200" cy="61126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Sabon Next LT" panose="02000500000000000000" pitchFamily="2" charset="0"/>
                <a:cs typeface="Sabon Next LT" panose="02000500000000000000" pitchFamily="2" charset="0"/>
              </a:rPr>
              <a:t>Dataset split up into three parts </a:t>
            </a:r>
          </a:p>
        </p:txBody>
      </p:sp>
      <p:sp>
        <p:nvSpPr>
          <p:cNvPr id="13" name="Rectangle 12">
            <a:extLst>
              <a:ext uri="{FF2B5EF4-FFF2-40B4-BE49-F238E27FC236}">
                <a16:creationId xmlns:a16="http://schemas.microsoft.com/office/drawing/2014/main" id="{7079690D-55A5-EA13-CBEA-56C5A39FCA82}"/>
              </a:ext>
            </a:extLst>
          </p:cNvPr>
          <p:cNvSpPr/>
          <p:nvPr/>
        </p:nvSpPr>
        <p:spPr>
          <a:xfrm>
            <a:off x="9586341" y="5501085"/>
            <a:ext cx="2496552" cy="611259"/>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Sabon Next LT" panose="02000500000000000000" pitchFamily="2" charset="0"/>
                <a:cs typeface="Sabon Next LT" panose="02000500000000000000" pitchFamily="2" charset="0"/>
              </a:rPr>
              <a:t>Training images - 9691</a:t>
            </a:r>
          </a:p>
        </p:txBody>
      </p:sp>
      <p:sp>
        <p:nvSpPr>
          <p:cNvPr id="16" name="Rectangle 15">
            <a:extLst>
              <a:ext uri="{FF2B5EF4-FFF2-40B4-BE49-F238E27FC236}">
                <a16:creationId xmlns:a16="http://schemas.microsoft.com/office/drawing/2014/main" id="{0E7EF255-5138-B2DF-8886-F67582644209}"/>
              </a:ext>
            </a:extLst>
          </p:cNvPr>
          <p:cNvSpPr/>
          <p:nvPr/>
        </p:nvSpPr>
        <p:spPr>
          <a:xfrm>
            <a:off x="9586341" y="6202119"/>
            <a:ext cx="2496552" cy="340892"/>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Sabon Next LT" panose="02000500000000000000" pitchFamily="2" charset="0"/>
                <a:cs typeface="Sabon Next LT" panose="02000500000000000000" pitchFamily="2" charset="0"/>
              </a:rPr>
              <a:t>Test images - 2771</a:t>
            </a:r>
          </a:p>
        </p:txBody>
      </p:sp>
      <p:sp>
        <p:nvSpPr>
          <p:cNvPr id="17" name="Rectangle 16">
            <a:extLst>
              <a:ext uri="{FF2B5EF4-FFF2-40B4-BE49-F238E27FC236}">
                <a16:creationId xmlns:a16="http://schemas.microsoft.com/office/drawing/2014/main" id="{F650B1D6-95C8-F67D-0188-42BAD4205869}"/>
              </a:ext>
            </a:extLst>
          </p:cNvPr>
          <p:cNvSpPr/>
          <p:nvPr/>
        </p:nvSpPr>
        <p:spPr>
          <a:xfrm>
            <a:off x="9579179" y="4696742"/>
            <a:ext cx="2510875" cy="701033"/>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Sabon Next LT" panose="02000500000000000000" pitchFamily="2" charset="0"/>
              <a:cs typeface="Sabon Next LT" panose="02000500000000000000" pitchFamily="2" charset="0"/>
            </a:endParaRPr>
          </a:p>
          <a:p>
            <a:pPr algn="ctr"/>
            <a:r>
              <a:rPr lang="en-US" sz="2000" b="1" dirty="0">
                <a:solidFill>
                  <a:schemeClr val="tx1"/>
                </a:solidFill>
                <a:latin typeface="Sabon Next LT" panose="02000500000000000000" pitchFamily="2" charset="0"/>
                <a:cs typeface="Sabon Next LT" panose="02000500000000000000" pitchFamily="2" charset="0"/>
              </a:rPr>
              <a:t>Validation images - 1384</a:t>
            </a:r>
          </a:p>
          <a:p>
            <a:pPr algn="ctr"/>
            <a:r>
              <a:rPr lang="en-US" sz="2000" b="1" dirty="0">
                <a:latin typeface="Sabon Next LT" panose="02000500000000000000" pitchFamily="2" charset="0"/>
                <a:cs typeface="Sabon Next LT" panose="02000500000000000000" pitchFamily="2" charset="0"/>
              </a:rPr>
              <a:t> </a:t>
            </a:r>
          </a:p>
        </p:txBody>
      </p:sp>
      <p:sp>
        <p:nvSpPr>
          <p:cNvPr id="18" name="Down Arrow 17">
            <a:extLst>
              <a:ext uri="{FF2B5EF4-FFF2-40B4-BE49-F238E27FC236}">
                <a16:creationId xmlns:a16="http://schemas.microsoft.com/office/drawing/2014/main" id="{8ABC5BCD-566A-1625-AF01-4F480C50AB23}"/>
              </a:ext>
            </a:extLst>
          </p:cNvPr>
          <p:cNvSpPr/>
          <p:nvPr/>
        </p:nvSpPr>
        <p:spPr>
          <a:xfrm>
            <a:off x="3347343" y="1921263"/>
            <a:ext cx="138937" cy="445586"/>
          </a:xfrm>
          <a:prstGeom prst="downArrow">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Sabon Next LT" panose="02000500000000000000" pitchFamily="2" charset="0"/>
              <a:cs typeface="Sabon Next LT" panose="02000500000000000000" pitchFamily="2" charset="0"/>
            </a:endParaRPr>
          </a:p>
        </p:txBody>
      </p:sp>
      <p:sp>
        <p:nvSpPr>
          <p:cNvPr id="19" name="Down Arrow 18">
            <a:extLst>
              <a:ext uri="{FF2B5EF4-FFF2-40B4-BE49-F238E27FC236}">
                <a16:creationId xmlns:a16="http://schemas.microsoft.com/office/drawing/2014/main" id="{D9203C9F-A4FF-2E94-74ED-7B52576DF283}"/>
              </a:ext>
            </a:extLst>
          </p:cNvPr>
          <p:cNvSpPr/>
          <p:nvPr/>
        </p:nvSpPr>
        <p:spPr>
          <a:xfrm>
            <a:off x="3352069" y="2971357"/>
            <a:ext cx="138937" cy="445586"/>
          </a:xfrm>
          <a:prstGeom prst="downArrow">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Sabon Next LT" panose="02000500000000000000" pitchFamily="2" charset="0"/>
              <a:cs typeface="Sabon Next LT" panose="02000500000000000000" pitchFamily="2" charset="0"/>
            </a:endParaRPr>
          </a:p>
        </p:txBody>
      </p:sp>
      <p:sp>
        <p:nvSpPr>
          <p:cNvPr id="20" name="Down Arrow 19">
            <a:extLst>
              <a:ext uri="{FF2B5EF4-FFF2-40B4-BE49-F238E27FC236}">
                <a16:creationId xmlns:a16="http://schemas.microsoft.com/office/drawing/2014/main" id="{5E9534BB-F403-7042-87DF-F95B835A3F44}"/>
              </a:ext>
            </a:extLst>
          </p:cNvPr>
          <p:cNvSpPr/>
          <p:nvPr/>
        </p:nvSpPr>
        <p:spPr>
          <a:xfrm>
            <a:off x="3334585" y="4023383"/>
            <a:ext cx="138937" cy="445586"/>
          </a:xfrm>
          <a:prstGeom prst="downArrow">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Sabon Next LT" panose="02000500000000000000" pitchFamily="2" charset="0"/>
              <a:cs typeface="Sabon Next LT" panose="02000500000000000000" pitchFamily="2" charset="0"/>
            </a:endParaRPr>
          </a:p>
        </p:txBody>
      </p:sp>
      <p:sp>
        <p:nvSpPr>
          <p:cNvPr id="21" name="Right Arrow 20">
            <a:extLst>
              <a:ext uri="{FF2B5EF4-FFF2-40B4-BE49-F238E27FC236}">
                <a16:creationId xmlns:a16="http://schemas.microsoft.com/office/drawing/2014/main" id="{9C177971-68C0-715F-CE2C-E1896525FC27}"/>
              </a:ext>
            </a:extLst>
          </p:cNvPr>
          <p:cNvSpPr/>
          <p:nvPr/>
        </p:nvSpPr>
        <p:spPr>
          <a:xfrm>
            <a:off x="5250240" y="2609331"/>
            <a:ext cx="703275" cy="162922"/>
          </a:xfrm>
          <a:prstGeom prst="rightArrow">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Sabon Next LT" panose="02000500000000000000" pitchFamily="2" charset="0"/>
              <a:cs typeface="Sabon Next LT" panose="02000500000000000000" pitchFamily="2" charset="0"/>
            </a:endParaRPr>
          </a:p>
        </p:txBody>
      </p:sp>
      <p:sp>
        <p:nvSpPr>
          <p:cNvPr id="22" name="Down Arrow 21">
            <a:extLst>
              <a:ext uri="{FF2B5EF4-FFF2-40B4-BE49-F238E27FC236}">
                <a16:creationId xmlns:a16="http://schemas.microsoft.com/office/drawing/2014/main" id="{0FB6AE77-5DEB-58CC-273A-5E0F566D3D4F}"/>
              </a:ext>
            </a:extLst>
          </p:cNvPr>
          <p:cNvSpPr/>
          <p:nvPr/>
        </p:nvSpPr>
        <p:spPr>
          <a:xfrm flipH="1">
            <a:off x="7329398" y="5000686"/>
            <a:ext cx="138937" cy="445586"/>
          </a:xfrm>
          <a:prstGeom prst="downArrow">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Sabon Next LT" panose="02000500000000000000" pitchFamily="2" charset="0"/>
              <a:cs typeface="Sabon Next LT" panose="02000500000000000000" pitchFamily="2" charset="0"/>
            </a:endParaRPr>
          </a:p>
        </p:txBody>
      </p:sp>
      <p:sp>
        <p:nvSpPr>
          <p:cNvPr id="23" name="Right Arrow 22">
            <a:extLst>
              <a:ext uri="{FF2B5EF4-FFF2-40B4-BE49-F238E27FC236}">
                <a16:creationId xmlns:a16="http://schemas.microsoft.com/office/drawing/2014/main" id="{1AD6CCF5-BBB0-E3F9-AC96-0CABB2BAB3B1}"/>
              </a:ext>
            </a:extLst>
          </p:cNvPr>
          <p:cNvSpPr/>
          <p:nvPr/>
        </p:nvSpPr>
        <p:spPr>
          <a:xfrm>
            <a:off x="5225561" y="4682843"/>
            <a:ext cx="703275" cy="162922"/>
          </a:xfrm>
          <a:prstGeom prst="rightArrow">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Sabon Next LT" panose="02000500000000000000" pitchFamily="2" charset="0"/>
              <a:cs typeface="Sabon Next LT" panose="02000500000000000000" pitchFamily="2" charset="0"/>
            </a:endParaRPr>
          </a:p>
        </p:txBody>
      </p:sp>
      <p:sp>
        <p:nvSpPr>
          <p:cNvPr id="25" name="Right Arrow 24">
            <a:extLst>
              <a:ext uri="{FF2B5EF4-FFF2-40B4-BE49-F238E27FC236}">
                <a16:creationId xmlns:a16="http://schemas.microsoft.com/office/drawing/2014/main" id="{9A485062-E111-84E6-78BE-A7FC3CA4DB7F}"/>
              </a:ext>
            </a:extLst>
          </p:cNvPr>
          <p:cNvSpPr/>
          <p:nvPr/>
        </p:nvSpPr>
        <p:spPr>
          <a:xfrm>
            <a:off x="8975935" y="5724625"/>
            <a:ext cx="562001" cy="135286"/>
          </a:xfrm>
          <a:prstGeom prst="rightArrow">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2248881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8CDE20-3A7B-1142-950D-3144F2A4FCC4}"/>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4800" b="1" kern="1200" dirty="0">
                <a:solidFill>
                  <a:schemeClr val="tx1"/>
                </a:solidFill>
                <a:latin typeface="Sabon Next LT" panose="02000500000000000000" pitchFamily="2" charset="0"/>
                <a:cs typeface="Sabon Next LT" panose="02000500000000000000" pitchFamily="2" charset="0"/>
              </a:rPr>
              <a:t>Results</a:t>
            </a:r>
            <a:r>
              <a:rPr lang="en-US" sz="5400" b="1" kern="1200" dirty="0">
                <a:solidFill>
                  <a:schemeClr val="tx1"/>
                </a:solidFill>
                <a:latin typeface="+mj-lt"/>
                <a:ea typeface="+mj-ea"/>
                <a:cs typeface="+mj-cs"/>
              </a:rPr>
              <a:t> </a:t>
            </a:r>
          </a:p>
        </p:txBody>
      </p:sp>
      <p:sp>
        <p:nvSpPr>
          <p:cNvPr id="28"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93ED007-FD9A-0269-BF45-EF0B18113FB3}"/>
              </a:ext>
            </a:extLst>
          </p:cNvPr>
          <p:cNvSpPr txBox="1"/>
          <p:nvPr/>
        </p:nvSpPr>
        <p:spPr>
          <a:xfrm>
            <a:off x="321639" y="2584049"/>
            <a:ext cx="3469213" cy="3547872"/>
          </a:xfrm>
          <a:prstGeom prst="rect">
            <a:avLst/>
          </a:prstGeom>
        </p:spPr>
        <p:txBody>
          <a:bodyPr vert="horz" lIns="91440" tIns="45720" rIns="91440" bIns="45720" rtlCol="0" anchor="t">
            <a:normAutofit/>
          </a:bodyPr>
          <a:lstStyle/>
          <a:p>
            <a:pPr>
              <a:lnSpc>
                <a:spcPct val="90000"/>
              </a:lnSpc>
              <a:spcAft>
                <a:spcPts val="600"/>
              </a:spcAft>
            </a:pPr>
            <a:r>
              <a:rPr lang="en-US" sz="2000" b="1" dirty="0">
                <a:latin typeface="Sabon Next LT" panose="02000500000000000000" pitchFamily="2" charset="0"/>
                <a:cs typeface="Sabon Next LT" panose="02000500000000000000" pitchFamily="2" charset="0"/>
              </a:rPr>
              <a:t>Binary Classification </a:t>
            </a:r>
          </a:p>
          <a:p>
            <a:pPr>
              <a:lnSpc>
                <a:spcPct val="90000"/>
              </a:lnSpc>
              <a:spcAft>
                <a:spcPts val="600"/>
              </a:spcAft>
            </a:pPr>
            <a:endParaRPr lang="en-US" sz="2000" dirty="0">
              <a:latin typeface="Sabon Next LT" panose="02000500000000000000" pitchFamily="2" charset="0"/>
              <a:cs typeface="Sabon Next LT" panose="02000500000000000000" pitchFamily="2" charset="0"/>
            </a:endParaRPr>
          </a:p>
          <a:p>
            <a:pPr>
              <a:lnSpc>
                <a:spcPct val="90000"/>
              </a:lnSpc>
              <a:spcAft>
                <a:spcPts val="600"/>
              </a:spcAft>
            </a:pPr>
            <a:r>
              <a:rPr lang="en-US" sz="2000" dirty="0">
                <a:latin typeface="Sabon Next LT" panose="02000500000000000000" pitchFamily="2" charset="0"/>
                <a:cs typeface="Sabon Next LT" panose="02000500000000000000" pitchFamily="2" charset="0"/>
              </a:rPr>
              <a:t>These models have been used for classifying lung ultrasound images into COVID and Non-COVID classes :- </a:t>
            </a:r>
          </a:p>
        </p:txBody>
      </p:sp>
      <p:graphicFrame>
        <p:nvGraphicFramePr>
          <p:cNvPr id="9" name="Table 8">
            <a:extLst>
              <a:ext uri="{FF2B5EF4-FFF2-40B4-BE49-F238E27FC236}">
                <a16:creationId xmlns:a16="http://schemas.microsoft.com/office/drawing/2014/main" id="{15ED7D4D-EE09-07BA-19F1-5C814BD547B7}"/>
              </a:ext>
            </a:extLst>
          </p:cNvPr>
          <p:cNvGraphicFramePr>
            <a:graphicFrameLocks noGrp="1"/>
          </p:cNvGraphicFramePr>
          <p:nvPr>
            <p:extLst>
              <p:ext uri="{D42A27DB-BD31-4B8C-83A1-F6EECF244321}">
                <p14:modId xmlns:p14="http://schemas.microsoft.com/office/powerpoint/2010/main" val="2135125189"/>
              </p:ext>
            </p:extLst>
          </p:nvPr>
        </p:nvGraphicFramePr>
        <p:xfrm>
          <a:off x="4112491" y="2026426"/>
          <a:ext cx="7665851" cy="4340917"/>
        </p:xfrm>
        <a:graphic>
          <a:graphicData uri="http://schemas.openxmlformats.org/drawingml/2006/table">
            <a:tbl>
              <a:tblPr firstRow="1" bandRow="1">
                <a:tableStyleId>{5C22544A-7EE6-4342-B048-85BDC9FD1C3A}</a:tableStyleId>
              </a:tblPr>
              <a:tblGrid>
                <a:gridCol w="1777573">
                  <a:extLst>
                    <a:ext uri="{9D8B030D-6E8A-4147-A177-3AD203B41FA5}">
                      <a16:colId xmlns:a16="http://schemas.microsoft.com/office/drawing/2014/main" val="2571355839"/>
                    </a:ext>
                  </a:extLst>
                </a:gridCol>
                <a:gridCol w="1784968">
                  <a:extLst>
                    <a:ext uri="{9D8B030D-6E8A-4147-A177-3AD203B41FA5}">
                      <a16:colId xmlns:a16="http://schemas.microsoft.com/office/drawing/2014/main" val="299456658"/>
                    </a:ext>
                  </a:extLst>
                </a:gridCol>
                <a:gridCol w="1227937">
                  <a:extLst>
                    <a:ext uri="{9D8B030D-6E8A-4147-A177-3AD203B41FA5}">
                      <a16:colId xmlns:a16="http://schemas.microsoft.com/office/drawing/2014/main" val="2070812712"/>
                    </a:ext>
                  </a:extLst>
                </a:gridCol>
                <a:gridCol w="1158923">
                  <a:extLst>
                    <a:ext uri="{9D8B030D-6E8A-4147-A177-3AD203B41FA5}">
                      <a16:colId xmlns:a16="http://schemas.microsoft.com/office/drawing/2014/main" val="4026093461"/>
                    </a:ext>
                  </a:extLst>
                </a:gridCol>
                <a:gridCol w="909985">
                  <a:extLst>
                    <a:ext uri="{9D8B030D-6E8A-4147-A177-3AD203B41FA5}">
                      <a16:colId xmlns:a16="http://schemas.microsoft.com/office/drawing/2014/main" val="2125763571"/>
                    </a:ext>
                  </a:extLst>
                </a:gridCol>
                <a:gridCol w="806465">
                  <a:extLst>
                    <a:ext uri="{9D8B030D-6E8A-4147-A177-3AD203B41FA5}">
                      <a16:colId xmlns:a16="http://schemas.microsoft.com/office/drawing/2014/main" val="2407272639"/>
                    </a:ext>
                  </a:extLst>
                </a:gridCol>
              </a:tblGrid>
              <a:tr h="572203">
                <a:tc>
                  <a:txBody>
                    <a:bodyPr/>
                    <a:lstStyle/>
                    <a:p>
                      <a:pPr algn="ctr" fontAlgn="b"/>
                      <a:r>
                        <a:rPr lang="en-IN" sz="2000" u="none" strike="noStrike" dirty="0">
                          <a:effectLst/>
                          <a:latin typeface="Sabon Next LT" panose="02000500000000000000" pitchFamily="2" charset="0"/>
                          <a:cs typeface="Sabon Next LT" panose="02000500000000000000" pitchFamily="2" charset="0"/>
                        </a:rPr>
                        <a:t>Model</a:t>
                      </a:r>
                      <a:endParaRPr lang="en-IN" sz="2000" b="0" i="0" u="none" strike="noStrike" dirty="0">
                        <a:solidFill>
                          <a:srgbClr val="000000"/>
                        </a:solidFill>
                        <a:effectLst/>
                        <a:latin typeface="Sabon Next LT" panose="02000500000000000000" pitchFamily="2" charset="0"/>
                        <a:cs typeface="Sabon Next LT" panose="02000500000000000000" pitchFamily="2" charset="0"/>
                      </a:endParaRPr>
                    </a:p>
                  </a:txBody>
                  <a:tcPr marL="10531" marR="10531" marT="10531" marB="0" anchor="b"/>
                </a:tc>
                <a:tc>
                  <a:txBody>
                    <a:bodyPr/>
                    <a:lstStyle/>
                    <a:p>
                      <a:pPr algn="ctr" fontAlgn="b"/>
                      <a:r>
                        <a:rPr lang="en-IN" sz="2000" u="none" strike="noStrike">
                          <a:effectLst/>
                          <a:latin typeface="Sabon Next LT" panose="02000500000000000000" pitchFamily="2" charset="0"/>
                          <a:cs typeface="Sabon Next LT" panose="02000500000000000000" pitchFamily="2" charset="0"/>
                        </a:rPr>
                        <a:t>Technique </a:t>
                      </a:r>
                      <a:endParaRPr lang="en-IN" sz="2000" b="0" i="0" u="none" strike="noStrike">
                        <a:solidFill>
                          <a:srgbClr val="000000"/>
                        </a:solidFill>
                        <a:effectLst/>
                        <a:latin typeface="Sabon Next LT" panose="02000500000000000000" pitchFamily="2" charset="0"/>
                        <a:cs typeface="Sabon Next LT" panose="02000500000000000000" pitchFamily="2" charset="0"/>
                      </a:endParaRPr>
                    </a:p>
                  </a:txBody>
                  <a:tcPr marL="10531" marR="10531" marT="10531" marB="0" anchor="b"/>
                </a:tc>
                <a:tc>
                  <a:txBody>
                    <a:bodyPr/>
                    <a:lstStyle/>
                    <a:p>
                      <a:pPr algn="ctr" fontAlgn="b"/>
                      <a:r>
                        <a:rPr lang="en-IN" sz="2000" u="none" strike="noStrike">
                          <a:effectLst/>
                          <a:latin typeface="Sabon Next LT" panose="02000500000000000000" pitchFamily="2" charset="0"/>
                          <a:cs typeface="Sabon Next LT" panose="02000500000000000000" pitchFamily="2" charset="0"/>
                        </a:rPr>
                        <a:t>Accuracy </a:t>
                      </a:r>
                      <a:endParaRPr lang="en-IN" sz="2000" b="0" i="0" u="none" strike="noStrike">
                        <a:solidFill>
                          <a:srgbClr val="000000"/>
                        </a:solidFill>
                        <a:effectLst/>
                        <a:latin typeface="Sabon Next LT" panose="02000500000000000000" pitchFamily="2" charset="0"/>
                        <a:cs typeface="Sabon Next LT" panose="02000500000000000000" pitchFamily="2" charset="0"/>
                      </a:endParaRPr>
                    </a:p>
                  </a:txBody>
                  <a:tcPr marL="10531" marR="10531" marT="10531" marB="0" anchor="b"/>
                </a:tc>
                <a:tc>
                  <a:txBody>
                    <a:bodyPr/>
                    <a:lstStyle/>
                    <a:p>
                      <a:pPr algn="ctr" fontAlgn="b"/>
                      <a:r>
                        <a:rPr lang="en-IN" sz="2000" u="none" strike="noStrike">
                          <a:effectLst/>
                          <a:latin typeface="Sabon Next LT" panose="02000500000000000000" pitchFamily="2" charset="0"/>
                          <a:cs typeface="Sabon Next LT" panose="02000500000000000000" pitchFamily="2" charset="0"/>
                        </a:rPr>
                        <a:t>Precision</a:t>
                      </a:r>
                      <a:endParaRPr lang="en-IN" sz="2000" b="0" i="0" u="none" strike="noStrike">
                        <a:solidFill>
                          <a:srgbClr val="000000"/>
                        </a:solidFill>
                        <a:effectLst/>
                        <a:latin typeface="Sabon Next LT" panose="02000500000000000000" pitchFamily="2" charset="0"/>
                        <a:cs typeface="Sabon Next LT" panose="02000500000000000000" pitchFamily="2" charset="0"/>
                      </a:endParaRPr>
                    </a:p>
                  </a:txBody>
                  <a:tcPr marL="10531" marR="10531" marT="10531" marB="0" anchor="b"/>
                </a:tc>
                <a:tc>
                  <a:txBody>
                    <a:bodyPr/>
                    <a:lstStyle/>
                    <a:p>
                      <a:pPr algn="ctr" fontAlgn="b"/>
                      <a:r>
                        <a:rPr lang="en-IN" sz="2000" u="none" strike="noStrike">
                          <a:effectLst/>
                          <a:latin typeface="Sabon Next LT" panose="02000500000000000000" pitchFamily="2" charset="0"/>
                          <a:cs typeface="Sabon Next LT" panose="02000500000000000000" pitchFamily="2" charset="0"/>
                        </a:rPr>
                        <a:t>Recall </a:t>
                      </a:r>
                      <a:endParaRPr lang="en-IN" sz="2000" b="0" i="0" u="none" strike="noStrike">
                        <a:solidFill>
                          <a:srgbClr val="000000"/>
                        </a:solidFill>
                        <a:effectLst/>
                        <a:latin typeface="Sabon Next LT" panose="02000500000000000000" pitchFamily="2" charset="0"/>
                        <a:cs typeface="Sabon Next LT" panose="02000500000000000000" pitchFamily="2" charset="0"/>
                      </a:endParaRPr>
                    </a:p>
                  </a:txBody>
                  <a:tcPr marL="10531" marR="10531" marT="10531" marB="0" anchor="b"/>
                </a:tc>
                <a:tc>
                  <a:txBody>
                    <a:bodyPr/>
                    <a:lstStyle/>
                    <a:p>
                      <a:pPr algn="ctr" fontAlgn="b"/>
                      <a:r>
                        <a:rPr lang="en-IN" sz="2000" u="none" strike="noStrike">
                          <a:effectLst/>
                          <a:latin typeface="Sabon Next LT" panose="02000500000000000000" pitchFamily="2" charset="0"/>
                          <a:cs typeface="Sabon Next LT" panose="02000500000000000000" pitchFamily="2" charset="0"/>
                        </a:rPr>
                        <a:t>F1-Score</a:t>
                      </a:r>
                      <a:endParaRPr lang="en-IN" sz="2000" b="0" i="0" u="none" strike="noStrike">
                        <a:solidFill>
                          <a:srgbClr val="000000"/>
                        </a:solidFill>
                        <a:effectLst/>
                        <a:latin typeface="Sabon Next LT" panose="02000500000000000000" pitchFamily="2" charset="0"/>
                        <a:cs typeface="Sabon Next LT" panose="02000500000000000000" pitchFamily="2" charset="0"/>
                      </a:endParaRPr>
                    </a:p>
                  </a:txBody>
                  <a:tcPr marL="10531" marR="10531" marT="10531" marB="0" anchor="b"/>
                </a:tc>
                <a:extLst>
                  <a:ext uri="{0D108BD9-81ED-4DB2-BD59-A6C34878D82A}">
                    <a16:rowId xmlns:a16="http://schemas.microsoft.com/office/drawing/2014/main" val="3919634918"/>
                  </a:ext>
                </a:extLst>
              </a:tr>
              <a:tr h="572203">
                <a:tc>
                  <a:txBody>
                    <a:bodyPr/>
                    <a:lstStyle/>
                    <a:p>
                      <a:pPr algn="ctr" fontAlgn="b"/>
                      <a:r>
                        <a:rPr lang="en-IN" sz="2000" u="none" strike="noStrike">
                          <a:effectLst/>
                          <a:latin typeface="Sabon Next LT" panose="02000500000000000000" pitchFamily="2" charset="0"/>
                          <a:cs typeface="Sabon Next LT" panose="02000500000000000000" pitchFamily="2" charset="0"/>
                        </a:rPr>
                        <a:t>VGG-16 (Baseline)</a:t>
                      </a:r>
                      <a:endParaRPr lang="en-IN" sz="2000" b="0" i="0" u="none" strike="noStrike">
                        <a:solidFill>
                          <a:srgbClr val="000000"/>
                        </a:solidFill>
                        <a:effectLst/>
                        <a:latin typeface="Sabon Next LT" panose="02000500000000000000" pitchFamily="2" charset="0"/>
                        <a:cs typeface="Sabon Next LT" panose="02000500000000000000" pitchFamily="2" charset="0"/>
                      </a:endParaRPr>
                    </a:p>
                  </a:txBody>
                  <a:tcPr marL="10531" marR="10531" marT="10531" marB="0" anchor="b"/>
                </a:tc>
                <a:tc>
                  <a:txBody>
                    <a:bodyPr/>
                    <a:lstStyle/>
                    <a:p>
                      <a:pPr algn="ctr" fontAlgn="b"/>
                      <a:endParaRPr lang="en-IN" sz="2000" b="0" i="0" u="none" strike="noStrike" dirty="0">
                        <a:solidFill>
                          <a:srgbClr val="000000"/>
                        </a:solidFill>
                        <a:effectLst/>
                        <a:latin typeface="Sabon Next LT" panose="02000500000000000000" pitchFamily="2" charset="0"/>
                        <a:cs typeface="Sabon Next LT" panose="02000500000000000000" pitchFamily="2" charset="0"/>
                      </a:endParaRPr>
                    </a:p>
                  </a:txBody>
                  <a:tcPr marL="10531" marR="10531" marT="10531" marB="0" anchor="b"/>
                </a:tc>
                <a:tc>
                  <a:txBody>
                    <a:bodyPr/>
                    <a:lstStyle/>
                    <a:p>
                      <a:pPr algn="ctr" fontAlgn="b"/>
                      <a:r>
                        <a:rPr lang="en-IN" sz="2000" u="none" strike="noStrike" dirty="0">
                          <a:effectLst/>
                          <a:latin typeface="Sabon Next LT" panose="02000500000000000000" pitchFamily="2" charset="0"/>
                          <a:cs typeface="Sabon Next LT" panose="02000500000000000000" pitchFamily="2" charset="0"/>
                        </a:rPr>
                        <a:t>55%</a:t>
                      </a:r>
                      <a:endParaRPr lang="en-IN" sz="2000" b="0" i="0" u="none" strike="noStrike" dirty="0">
                        <a:solidFill>
                          <a:srgbClr val="000000"/>
                        </a:solidFill>
                        <a:effectLst/>
                        <a:latin typeface="Sabon Next LT" panose="02000500000000000000" pitchFamily="2" charset="0"/>
                        <a:cs typeface="Sabon Next LT" panose="02000500000000000000" pitchFamily="2" charset="0"/>
                      </a:endParaRPr>
                    </a:p>
                  </a:txBody>
                  <a:tcPr marL="10531" marR="10531" marT="10531" marB="0" anchor="b"/>
                </a:tc>
                <a:tc>
                  <a:txBody>
                    <a:bodyPr/>
                    <a:lstStyle/>
                    <a:p>
                      <a:pPr algn="ctr" fontAlgn="b"/>
                      <a:r>
                        <a:rPr lang="en-IN" sz="2000" u="none" strike="noStrike">
                          <a:effectLst/>
                          <a:latin typeface="Sabon Next LT" panose="02000500000000000000" pitchFamily="2" charset="0"/>
                          <a:cs typeface="Sabon Next LT" panose="02000500000000000000" pitchFamily="2" charset="0"/>
                        </a:rPr>
                        <a:t>66%</a:t>
                      </a:r>
                      <a:endParaRPr lang="en-IN" sz="2000" b="0" i="0" u="none" strike="noStrike">
                        <a:solidFill>
                          <a:srgbClr val="000000"/>
                        </a:solidFill>
                        <a:effectLst/>
                        <a:latin typeface="Sabon Next LT" panose="02000500000000000000" pitchFamily="2" charset="0"/>
                        <a:cs typeface="Sabon Next LT" panose="02000500000000000000" pitchFamily="2" charset="0"/>
                      </a:endParaRPr>
                    </a:p>
                  </a:txBody>
                  <a:tcPr marL="10531" marR="10531" marT="10531" marB="0" anchor="b"/>
                </a:tc>
                <a:tc>
                  <a:txBody>
                    <a:bodyPr/>
                    <a:lstStyle/>
                    <a:p>
                      <a:pPr algn="ctr" fontAlgn="b"/>
                      <a:r>
                        <a:rPr lang="en-IN" sz="2000" u="none" strike="noStrike">
                          <a:effectLst/>
                          <a:latin typeface="Sabon Next LT" panose="02000500000000000000" pitchFamily="2" charset="0"/>
                          <a:cs typeface="Sabon Next LT" panose="02000500000000000000" pitchFamily="2" charset="0"/>
                        </a:rPr>
                        <a:t>67%</a:t>
                      </a:r>
                      <a:endParaRPr lang="en-IN" sz="2000" b="0" i="0" u="none" strike="noStrike">
                        <a:solidFill>
                          <a:srgbClr val="000000"/>
                        </a:solidFill>
                        <a:effectLst/>
                        <a:latin typeface="Sabon Next LT" panose="02000500000000000000" pitchFamily="2" charset="0"/>
                        <a:cs typeface="Sabon Next LT" panose="02000500000000000000" pitchFamily="2" charset="0"/>
                      </a:endParaRPr>
                    </a:p>
                  </a:txBody>
                  <a:tcPr marL="10531" marR="10531" marT="10531" marB="0" anchor="b"/>
                </a:tc>
                <a:tc>
                  <a:txBody>
                    <a:bodyPr/>
                    <a:lstStyle/>
                    <a:p>
                      <a:pPr algn="ctr" fontAlgn="b"/>
                      <a:r>
                        <a:rPr lang="en-IN" sz="2000" u="none" strike="noStrike">
                          <a:effectLst/>
                          <a:latin typeface="Sabon Next LT" panose="02000500000000000000" pitchFamily="2" charset="0"/>
                          <a:cs typeface="Sabon Next LT" panose="02000500000000000000" pitchFamily="2" charset="0"/>
                        </a:rPr>
                        <a:t>66%</a:t>
                      </a:r>
                      <a:endParaRPr lang="en-IN" sz="2000" b="0" i="0" u="none" strike="noStrike">
                        <a:solidFill>
                          <a:srgbClr val="000000"/>
                        </a:solidFill>
                        <a:effectLst/>
                        <a:latin typeface="Sabon Next LT" panose="02000500000000000000" pitchFamily="2" charset="0"/>
                        <a:cs typeface="Sabon Next LT" panose="02000500000000000000" pitchFamily="2" charset="0"/>
                      </a:endParaRPr>
                    </a:p>
                  </a:txBody>
                  <a:tcPr marL="10531" marR="10531" marT="10531" marB="0" anchor="b"/>
                </a:tc>
                <a:extLst>
                  <a:ext uri="{0D108BD9-81ED-4DB2-BD59-A6C34878D82A}">
                    <a16:rowId xmlns:a16="http://schemas.microsoft.com/office/drawing/2014/main" val="466891305"/>
                  </a:ext>
                </a:extLst>
              </a:tr>
              <a:tr h="572203">
                <a:tc>
                  <a:txBody>
                    <a:bodyPr/>
                    <a:lstStyle/>
                    <a:p>
                      <a:pPr algn="ctr" fontAlgn="b"/>
                      <a:r>
                        <a:rPr lang="en-IN" sz="2000" u="none" strike="noStrike">
                          <a:effectLst/>
                          <a:latin typeface="Sabon Next LT" panose="02000500000000000000" pitchFamily="2" charset="0"/>
                          <a:cs typeface="Sabon Next LT" panose="02000500000000000000" pitchFamily="2" charset="0"/>
                        </a:rPr>
                        <a:t>VGG-19 </a:t>
                      </a:r>
                      <a:endParaRPr lang="en-IN" sz="2000" b="0" i="0" u="none" strike="noStrike">
                        <a:solidFill>
                          <a:srgbClr val="000000"/>
                        </a:solidFill>
                        <a:effectLst/>
                        <a:latin typeface="Sabon Next LT" panose="02000500000000000000" pitchFamily="2" charset="0"/>
                        <a:cs typeface="Sabon Next LT" panose="02000500000000000000" pitchFamily="2" charset="0"/>
                      </a:endParaRPr>
                    </a:p>
                  </a:txBody>
                  <a:tcPr marL="10531" marR="10531" marT="10531" marB="0" anchor="b"/>
                </a:tc>
                <a:tc>
                  <a:txBody>
                    <a:bodyPr/>
                    <a:lstStyle/>
                    <a:p>
                      <a:pPr algn="ctr" fontAlgn="b"/>
                      <a:r>
                        <a:rPr lang="en-IN" sz="2000" u="none" strike="noStrike">
                          <a:effectLst/>
                          <a:latin typeface="Sabon Next LT" panose="02000500000000000000" pitchFamily="2" charset="0"/>
                          <a:cs typeface="Sabon Next LT" panose="02000500000000000000" pitchFamily="2" charset="0"/>
                        </a:rPr>
                        <a:t>Offline Data Augmentation</a:t>
                      </a:r>
                      <a:endParaRPr lang="en-IN" sz="2000" b="0" i="0" u="none" strike="noStrike">
                        <a:solidFill>
                          <a:srgbClr val="000000"/>
                        </a:solidFill>
                        <a:effectLst/>
                        <a:latin typeface="Sabon Next LT" panose="02000500000000000000" pitchFamily="2" charset="0"/>
                        <a:cs typeface="Sabon Next LT" panose="02000500000000000000" pitchFamily="2" charset="0"/>
                      </a:endParaRPr>
                    </a:p>
                  </a:txBody>
                  <a:tcPr marL="10531" marR="10531" marT="10531" marB="0" anchor="b"/>
                </a:tc>
                <a:tc>
                  <a:txBody>
                    <a:bodyPr/>
                    <a:lstStyle/>
                    <a:p>
                      <a:pPr algn="ctr" fontAlgn="b"/>
                      <a:r>
                        <a:rPr lang="en-IN" sz="2000" u="none" strike="noStrike">
                          <a:effectLst/>
                          <a:latin typeface="Sabon Next LT" panose="02000500000000000000" pitchFamily="2" charset="0"/>
                          <a:cs typeface="Sabon Next LT" panose="02000500000000000000" pitchFamily="2" charset="0"/>
                        </a:rPr>
                        <a:t>78.40%</a:t>
                      </a:r>
                      <a:endParaRPr lang="en-IN" sz="2000" b="0" i="0" u="none" strike="noStrike">
                        <a:solidFill>
                          <a:srgbClr val="000000"/>
                        </a:solidFill>
                        <a:effectLst/>
                        <a:latin typeface="Sabon Next LT" panose="02000500000000000000" pitchFamily="2" charset="0"/>
                        <a:cs typeface="Sabon Next LT" panose="02000500000000000000" pitchFamily="2" charset="0"/>
                      </a:endParaRPr>
                    </a:p>
                  </a:txBody>
                  <a:tcPr marL="10531" marR="10531" marT="10531" marB="0" anchor="b"/>
                </a:tc>
                <a:tc>
                  <a:txBody>
                    <a:bodyPr/>
                    <a:lstStyle/>
                    <a:p>
                      <a:pPr algn="ctr" fontAlgn="b"/>
                      <a:r>
                        <a:rPr lang="en-IN" sz="2000" u="none" strike="noStrike">
                          <a:effectLst/>
                          <a:latin typeface="Sabon Next LT" panose="02000500000000000000" pitchFamily="2" charset="0"/>
                          <a:cs typeface="Sabon Next LT" panose="02000500000000000000" pitchFamily="2" charset="0"/>
                        </a:rPr>
                        <a:t>76%</a:t>
                      </a:r>
                      <a:endParaRPr lang="en-IN" sz="2000" b="0" i="0" u="none" strike="noStrike">
                        <a:solidFill>
                          <a:srgbClr val="000000"/>
                        </a:solidFill>
                        <a:effectLst/>
                        <a:latin typeface="Sabon Next LT" panose="02000500000000000000" pitchFamily="2" charset="0"/>
                        <a:cs typeface="Sabon Next LT" panose="02000500000000000000" pitchFamily="2" charset="0"/>
                      </a:endParaRPr>
                    </a:p>
                  </a:txBody>
                  <a:tcPr marL="10531" marR="10531" marT="10531" marB="0" anchor="b"/>
                </a:tc>
                <a:tc>
                  <a:txBody>
                    <a:bodyPr/>
                    <a:lstStyle/>
                    <a:p>
                      <a:pPr algn="ctr" fontAlgn="b"/>
                      <a:r>
                        <a:rPr lang="en-IN" sz="2000" u="none" strike="noStrike">
                          <a:effectLst/>
                          <a:latin typeface="Sabon Next LT" panose="02000500000000000000" pitchFamily="2" charset="0"/>
                          <a:cs typeface="Sabon Next LT" panose="02000500000000000000" pitchFamily="2" charset="0"/>
                        </a:rPr>
                        <a:t>98%</a:t>
                      </a:r>
                      <a:endParaRPr lang="en-IN" sz="2000" b="0" i="0" u="none" strike="noStrike">
                        <a:solidFill>
                          <a:srgbClr val="000000"/>
                        </a:solidFill>
                        <a:effectLst/>
                        <a:latin typeface="Sabon Next LT" panose="02000500000000000000" pitchFamily="2" charset="0"/>
                        <a:cs typeface="Sabon Next LT" panose="02000500000000000000" pitchFamily="2" charset="0"/>
                      </a:endParaRPr>
                    </a:p>
                  </a:txBody>
                  <a:tcPr marL="10531" marR="10531" marT="10531" marB="0" anchor="b"/>
                </a:tc>
                <a:tc>
                  <a:txBody>
                    <a:bodyPr/>
                    <a:lstStyle/>
                    <a:p>
                      <a:pPr algn="ctr" fontAlgn="b"/>
                      <a:r>
                        <a:rPr lang="en-IN" sz="2000" u="none" strike="noStrike">
                          <a:effectLst/>
                          <a:latin typeface="Sabon Next LT" panose="02000500000000000000" pitchFamily="2" charset="0"/>
                          <a:cs typeface="Sabon Next LT" panose="02000500000000000000" pitchFamily="2" charset="0"/>
                        </a:rPr>
                        <a:t>86%</a:t>
                      </a:r>
                      <a:endParaRPr lang="en-IN" sz="2000" b="0" i="0" u="none" strike="noStrike">
                        <a:solidFill>
                          <a:srgbClr val="000000"/>
                        </a:solidFill>
                        <a:effectLst/>
                        <a:latin typeface="Sabon Next LT" panose="02000500000000000000" pitchFamily="2" charset="0"/>
                        <a:cs typeface="Sabon Next LT" panose="02000500000000000000" pitchFamily="2" charset="0"/>
                      </a:endParaRPr>
                    </a:p>
                  </a:txBody>
                  <a:tcPr marL="10531" marR="10531" marT="10531" marB="0" anchor="b"/>
                </a:tc>
                <a:extLst>
                  <a:ext uri="{0D108BD9-81ED-4DB2-BD59-A6C34878D82A}">
                    <a16:rowId xmlns:a16="http://schemas.microsoft.com/office/drawing/2014/main" val="2044575118"/>
                  </a:ext>
                </a:extLst>
              </a:tr>
              <a:tr h="572203">
                <a:tc>
                  <a:txBody>
                    <a:bodyPr/>
                    <a:lstStyle/>
                    <a:p>
                      <a:pPr algn="ctr" fontAlgn="b"/>
                      <a:r>
                        <a:rPr lang="en-IN" sz="2000" u="none" strike="noStrike" dirty="0">
                          <a:effectLst/>
                          <a:latin typeface="Sabon Next LT" panose="02000500000000000000" pitchFamily="2" charset="0"/>
                          <a:cs typeface="Sabon Next LT" panose="02000500000000000000" pitchFamily="2" charset="0"/>
                        </a:rPr>
                        <a:t>Support Vector Machine</a:t>
                      </a:r>
                      <a:endParaRPr lang="en-IN" sz="2000" b="0" i="0" u="none" strike="noStrike" dirty="0">
                        <a:solidFill>
                          <a:srgbClr val="000000"/>
                        </a:solidFill>
                        <a:effectLst/>
                        <a:latin typeface="Sabon Next LT" panose="02000500000000000000" pitchFamily="2" charset="0"/>
                        <a:cs typeface="Sabon Next LT" panose="02000500000000000000" pitchFamily="2" charset="0"/>
                      </a:endParaRPr>
                    </a:p>
                  </a:txBody>
                  <a:tcPr marL="10531" marR="10531" marT="10531" marB="0" anchor="b"/>
                </a:tc>
                <a:tc>
                  <a:txBody>
                    <a:bodyPr/>
                    <a:lstStyle/>
                    <a:p>
                      <a:pPr algn="ctr" fontAlgn="b"/>
                      <a:r>
                        <a:rPr lang="en-IN" sz="2000" u="none" strike="noStrike">
                          <a:effectLst/>
                          <a:latin typeface="Sabon Next LT" panose="02000500000000000000" pitchFamily="2" charset="0"/>
                          <a:cs typeface="Sabon Next LT" panose="02000500000000000000" pitchFamily="2" charset="0"/>
                        </a:rPr>
                        <a:t>Near Miss Undersampling</a:t>
                      </a:r>
                      <a:endParaRPr lang="en-IN" sz="2000" b="0" i="0" u="none" strike="noStrike">
                        <a:solidFill>
                          <a:srgbClr val="000000"/>
                        </a:solidFill>
                        <a:effectLst/>
                        <a:latin typeface="Sabon Next LT" panose="02000500000000000000" pitchFamily="2" charset="0"/>
                        <a:cs typeface="Sabon Next LT" panose="02000500000000000000" pitchFamily="2" charset="0"/>
                      </a:endParaRPr>
                    </a:p>
                  </a:txBody>
                  <a:tcPr marL="10531" marR="10531" marT="10531" marB="0" anchor="b"/>
                </a:tc>
                <a:tc>
                  <a:txBody>
                    <a:bodyPr/>
                    <a:lstStyle/>
                    <a:p>
                      <a:pPr algn="ctr" fontAlgn="b"/>
                      <a:r>
                        <a:rPr lang="en-IN" sz="2000" u="none" strike="noStrike">
                          <a:effectLst/>
                          <a:latin typeface="Sabon Next LT" panose="02000500000000000000" pitchFamily="2" charset="0"/>
                          <a:cs typeface="Sabon Next LT" panose="02000500000000000000" pitchFamily="2" charset="0"/>
                        </a:rPr>
                        <a:t>86.50%</a:t>
                      </a:r>
                      <a:endParaRPr lang="en-IN" sz="2000" b="0" i="0" u="none" strike="noStrike">
                        <a:solidFill>
                          <a:srgbClr val="000000"/>
                        </a:solidFill>
                        <a:effectLst/>
                        <a:latin typeface="Sabon Next LT" panose="02000500000000000000" pitchFamily="2" charset="0"/>
                        <a:cs typeface="Sabon Next LT" panose="02000500000000000000" pitchFamily="2" charset="0"/>
                      </a:endParaRPr>
                    </a:p>
                  </a:txBody>
                  <a:tcPr marL="10531" marR="10531" marT="10531" marB="0" anchor="b"/>
                </a:tc>
                <a:tc>
                  <a:txBody>
                    <a:bodyPr/>
                    <a:lstStyle/>
                    <a:p>
                      <a:pPr algn="ctr" fontAlgn="b"/>
                      <a:r>
                        <a:rPr lang="en-IN" sz="2000" u="none" strike="noStrike">
                          <a:effectLst/>
                          <a:latin typeface="Sabon Next LT" panose="02000500000000000000" pitchFamily="2" charset="0"/>
                          <a:cs typeface="Sabon Next LT" panose="02000500000000000000" pitchFamily="2" charset="0"/>
                        </a:rPr>
                        <a:t>90%</a:t>
                      </a:r>
                      <a:endParaRPr lang="en-IN" sz="2000" b="0" i="0" u="none" strike="noStrike">
                        <a:solidFill>
                          <a:srgbClr val="000000"/>
                        </a:solidFill>
                        <a:effectLst/>
                        <a:latin typeface="Sabon Next LT" panose="02000500000000000000" pitchFamily="2" charset="0"/>
                        <a:cs typeface="Sabon Next LT" panose="02000500000000000000" pitchFamily="2" charset="0"/>
                      </a:endParaRPr>
                    </a:p>
                  </a:txBody>
                  <a:tcPr marL="10531" marR="10531" marT="10531" marB="0" anchor="b"/>
                </a:tc>
                <a:tc>
                  <a:txBody>
                    <a:bodyPr/>
                    <a:lstStyle/>
                    <a:p>
                      <a:pPr algn="ctr" fontAlgn="b"/>
                      <a:r>
                        <a:rPr lang="en-IN" sz="2000" u="none" strike="noStrike">
                          <a:effectLst/>
                          <a:latin typeface="Sabon Next LT" panose="02000500000000000000" pitchFamily="2" charset="0"/>
                          <a:cs typeface="Sabon Next LT" panose="02000500000000000000" pitchFamily="2" charset="0"/>
                        </a:rPr>
                        <a:t>84%</a:t>
                      </a:r>
                      <a:endParaRPr lang="en-IN" sz="2000" b="0" i="0" u="none" strike="noStrike">
                        <a:solidFill>
                          <a:srgbClr val="000000"/>
                        </a:solidFill>
                        <a:effectLst/>
                        <a:latin typeface="Sabon Next LT" panose="02000500000000000000" pitchFamily="2" charset="0"/>
                        <a:cs typeface="Sabon Next LT" panose="02000500000000000000" pitchFamily="2" charset="0"/>
                      </a:endParaRPr>
                    </a:p>
                  </a:txBody>
                  <a:tcPr marL="10531" marR="10531" marT="10531" marB="0" anchor="b"/>
                </a:tc>
                <a:tc>
                  <a:txBody>
                    <a:bodyPr/>
                    <a:lstStyle/>
                    <a:p>
                      <a:pPr algn="ctr" fontAlgn="b"/>
                      <a:r>
                        <a:rPr lang="en-IN" sz="2000" u="none" strike="noStrike">
                          <a:effectLst/>
                          <a:latin typeface="Sabon Next LT" panose="02000500000000000000" pitchFamily="2" charset="0"/>
                          <a:cs typeface="Sabon Next LT" panose="02000500000000000000" pitchFamily="2" charset="0"/>
                        </a:rPr>
                        <a:t>85%</a:t>
                      </a:r>
                      <a:endParaRPr lang="en-IN" sz="2000" b="0" i="0" u="none" strike="noStrike">
                        <a:solidFill>
                          <a:srgbClr val="000000"/>
                        </a:solidFill>
                        <a:effectLst/>
                        <a:latin typeface="Sabon Next LT" panose="02000500000000000000" pitchFamily="2" charset="0"/>
                        <a:cs typeface="Sabon Next LT" panose="02000500000000000000" pitchFamily="2" charset="0"/>
                      </a:endParaRPr>
                    </a:p>
                  </a:txBody>
                  <a:tcPr marL="10531" marR="10531" marT="10531" marB="0" anchor="b"/>
                </a:tc>
                <a:extLst>
                  <a:ext uri="{0D108BD9-81ED-4DB2-BD59-A6C34878D82A}">
                    <a16:rowId xmlns:a16="http://schemas.microsoft.com/office/drawing/2014/main" val="1926390591"/>
                  </a:ext>
                </a:extLst>
              </a:tr>
              <a:tr h="600898">
                <a:tc>
                  <a:txBody>
                    <a:bodyPr/>
                    <a:lstStyle/>
                    <a:p>
                      <a:pPr algn="ctr" fontAlgn="b"/>
                      <a:r>
                        <a:rPr lang="en-IN" sz="2000" u="none" strike="noStrike" dirty="0">
                          <a:effectLst/>
                          <a:latin typeface="Sabon Next LT" panose="02000500000000000000" pitchFamily="2" charset="0"/>
                          <a:cs typeface="Sabon Next LT" panose="02000500000000000000" pitchFamily="2" charset="0"/>
                        </a:rPr>
                        <a:t>Random Forest Classifier</a:t>
                      </a:r>
                      <a:endParaRPr lang="en-IN" sz="2000" b="0" i="0" u="none" strike="noStrike" dirty="0">
                        <a:solidFill>
                          <a:srgbClr val="000000"/>
                        </a:solidFill>
                        <a:effectLst/>
                        <a:latin typeface="Sabon Next LT" panose="02000500000000000000" pitchFamily="2" charset="0"/>
                        <a:cs typeface="Sabon Next LT" panose="02000500000000000000" pitchFamily="2" charset="0"/>
                      </a:endParaRPr>
                    </a:p>
                  </a:txBody>
                  <a:tcPr marL="10531" marR="10531" marT="10531" marB="0" anchor="b"/>
                </a:tc>
                <a:tc>
                  <a:txBody>
                    <a:bodyPr/>
                    <a:lstStyle/>
                    <a:p>
                      <a:pPr algn="ctr" fontAlgn="b"/>
                      <a:r>
                        <a:rPr lang="en-IN" sz="2000" u="none" strike="noStrike" dirty="0">
                          <a:effectLst/>
                          <a:latin typeface="Sabon Next LT" panose="02000500000000000000" pitchFamily="2" charset="0"/>
                          <a:cs typeface="Sabon Next LT" panose="02000500000000000000" pitchFamily="2" charset="0"/>
                        </a:rPr>
                        <a:t>SMOTE</a:t>
                      </a:r>
                      <a:endParaRPr lang="en-IN" sz="2000" b="0" i="0" u="none" strike="noStrike" dirty="0">
                        <a:solidFill>
                          <a:srgbClr val="000000"/>
                        </a:solidFill>
                        <a:effectLst/>
                        <a:latin typeface="Sabon Next LT" panose="02000500000000000000" pitchFamily="2" charset="0"/>
                        <a:cs typeface="Sabon Next LT" panose="02000500000000000000" pitchFamily="2" charset="0"/>
                      </a:endParaRPr>
                    </a:p>
                  </a:txBody>
                  <a:tcPr marL="10531" marR="10531" marT="10531" marB="0" anchor="b"/>
                </a:tc>
                <a:tc>
                  <a:txBody>
                    <a:bodyPr/>
                    <a:lstStyle/>
                    <a:p>
                      <a:pPr algn="ctr" fontAlgn="b"/>
                      <a:r>
                        <a:rPr lang="en-IN" sz="2000" u="none" strike="noStrike">
                          <a:effectLst/>
                          <a:latin typeface="Sabon Next LT" panose="02000500000000000000" pitchFamily="2" charset="0"/>
                          <a:cs typeface="Sabon Next LT" panose="02000500000000000000" pitchFamily="2" charset="0"/>
                        </a:rPr>
                        <a:t>89.02%</a:t>
                      </a:r>
                      <a:endParaRPr lang="en-IN" sz="2000" b="0" i="0" u="none" strike="noStrike">
                        <a:solidFill>
                          <a:srgbClr val="000000"/>
                        </a:solidFill>
                        <a:effectLst/>
                        <a:latin typeface="Sabon Next LT" panose="02000500000000000000" pitchFamily="2" charset="0"/>
                        <a:cs typeface="Sabon Next LT" panose="02000500000000000000" pitchFamily="2" charset="0"/>
                      </a:endParaRPr>
                    </a:p>
                  </a:txBody>
                  <a:tcPr marL="10531" marR="10531" marT="10531" marB="0" anchor="b"/>
                </a:tc>
                <a:tc>
                  <a:txBody>
                    <a:bodyPr/>
                    <a:lstStyle/>
                    <a:p>
                      <a:pPr algn="ctr" fontAlgn="b"/>
                      <a:r>
                        <a:rPr lang="en-IN" sz="2000" u="none" strike="noStrike">
                          <a:effectLst/>
                          <a:latin typeface="Sabon Next LT" panose="02000500000000000000" pitchFamily="2" charset="0"/>
                          <a:cs typeface="Sabon Next LT" panose="02000500000000000000" pitchFamily="2" charset="0"/>
                        </a:rPr>
                        <a:t>92%</a:t>
                      </a:r>
                      <a:endParaRPr lang="en-IN" sz="2000" b="0" i="0" u="none" strike="noStrike">
                        <a:solidFill>
                          <a:srgbClr val="000000"/>
                        </a:solidFill>
                        <a:effectLst/>
                        <a:latin typeface="Sabon Next LT" panose="02000500000000000000" pitchFamily="2" charset="0"/>
                        <a:cs typeface="Sabon Next LT" panose="02000500000000000000" pitchFamily="2" charset="0"/>
                      </a:endParaRPr>
                    </a:p>
                  </a:txBody>
                  <a:tcPr marL="10531" marR="10531" marT="10531" marB="0" anchor="b"/>
                </a:tc>
                <a:tc>
                  <a:txBody>
                    <a:bodyPr/>
                    <a:lstStyle/>
                    <a:p>
                      <a:pPr algn="ctr" fontAlgn="b"/>
                      <a:r>
                        <a:rPr lang="en-IN" sz="2000" u="none" strike="noStrike">
                          <a:effectLst/>
                          <a:latin typeface="Sabon Next LT" panose="02000500000000000000" pitchFamily="2" charset="0"/>
                          <a:cs typeface="Sabon Next LT" panose="02000500000000000000" pitchFamily="2" charset="0"/>
                        </a:rPr>
                        <a:t>86%</a:t>
                      </a:r>
                      <a:endParaRPr lang="en-IN" sz="2000" b="0" i="0" u="none" strike="noStrike">
                        <a:solidFill>
                          <a:srgbClr val="000000"/>
                        </a:solidFill>
                        <a:effectLst/>
                        <a:latin typeface="Sabon Next LT" panose="02000500000000000000" pitchFamily="2" charset="0"/>
                        <a:cs typeface="Sabon Next LT" panose="02000500000000000000" pitchFamily="2" charset="0"/>
                      </a:endParaRPr>
                    </a:p>
                  </a:txBody>
                  <a:tcPr marL="10531" marR="10531" marT="10531" marB="0" anchor="b"/>
                </a:tc>
                <a:tc>
                  <a:txBody>
                    <a:bodyPr/>
                    <a:lstStyle/>
                    <a:p>
                      <a:pPr algn="ctr" fontAlgn="b"/>
                      <a:r>
                        <a:rPr lang="en-IN" sz="2000" u="none" strike="noStrike">
                          <a:effectLst/>
                          <a:latin typeface="Sabon Next LT" panose="02000500000000000000" pitchFamily="2" charset="0"/>
                          <a:cs typeface="Sabon Next LT" panose="02000500000000000000" pitchFamily="2" charset="0"/>
                        </a:rPr>
                        <a:t>88%</a:t>
                      </a:r>
                      <a:endParaRPr lang="en-IN" sz="2000" b="0" i="0" u="none" strike="noStrike">
                        <a:solidFill>
                          <a:srgbClr val="000000"/>
                        </a:solidFill>
                        <a:effectLst/>
                        <a:latin typeface="Sabon Next LT" panose="02000500000000000000" pitchFamily="2" charset="0"/>
                        <a:cs typeface="Sabon Next LT" panose="02000500000000000000" pitchFamily="2" charset="0"/>
                      </a:endParaRPr>
                    </a:p>
                  </a:txBody>
                  <a:tcPr marL="10531" marR="10531" marT="10531" marB="0" anchor="b"/>
                </a:tc>
                <a:extLst>
                  <a:ext uri="{0D108BD9-81ED-4DB2-BD59-A6C34878D82A}">
                    <a16:rowId xmlns:a16="http://schemas.microsoft.com/office/drawing/2014/main" val="3443884161"/>
                  </a:ext>
                </a:extLst>
              </a:tr>
              <a:tr h="572203">
                <a:tc>
                  <a:txBody>
                    <a:bodyPr/>
                    <a:lstStyle/>
                    <a:p>
                      <a:pPr algn="ctr" fontAlgn="b"/>
                      <a:r>
                        <a:rPr lang="en-IN" sz="2000" u="none" strike="noStrike" dirty="0">
                          <a:effectLst/>
                          <a:latin typeface="Sabon Next LT" panose="02000500000000000000" pitchFamily="2" charset="0"/>
                          <a:cs typeface="Sabon Next LT" panose="02000500000000000000" pitchFamily="2" charset="0"/>
                        </a:rPr>
                        <a:t>Logistic Regression</a:t>
                      </a:r>
                      <a:endParaRPr lang="en-IN" sz="2000" b="0" i="0" u="none" strike="noStrike" dirty="0">
                        <a:solidFill>
                          <a:srgbClr val="000000"/>
                        </a:solidFill>
                        <a:effectLst/>
                        <a:latin typeface="Sabon Next LT" panose="02000500000000000000" pitchFamily="2" charset="0"/>
                        <a:cs typeface="Sabon Next LT" panose="02000500000000000000" pitchFamily="2" charset="0"/>
                      </a:endParaRPr>
                    </a:p>
                  </a:txBody>
                  <a:tcPr marL="10531" marR="10531" marT="10531" marB="0" anchor="b"/>
                </a:tc>
                <a:tc>
                  <a:txBody>
                    <a:bodyPr/>
                    <a:lstStyle/>
                    <a:p>
                      <a:pPr algn="ctr" fontAlgn="b"/>
                      <a:endParaRPr lang="en-IN" sz="2000" b="0" i="0" u="none" strike="noStrike" dirty="0">
                        <a:solidFill>
                          <a:srgbClr val="000000"/>
                        </a:solidFill>
                        <a:effectLst/>
                        <a:latin typeface="Sabon Next LT" panose="02000500000000000000" pitchFamily="2" charset="0"/>
                        <a:cs typeface="Sabon Next LT" panose="02000500000000000000" pitchFamily="2" charset="0"/>
                      </a:endParaRPr>
                    </a:p>
                  </a:txBody>
                  <a:tcPr marL="10531" marR="10531" marT="10531" marB="0" anchor="b"/>
                </a:tc>
                <a:tc>
                  <a:txBody>
                    <a:bodyPr/>
                    <a:lstStyle/>
                    <a:p>
                      <a:pPr algn="ctr" fontAlgn="b"/>
                      <a:r>
                        <a:rPr lang="en-IN" sz="2000" u="none" strike="noStrike">
                          <a:effectLst/>
                          <a:latin typeface="Sabon Next LT" panose="02000500000000000000" pitchFamily="2" charset="0"/>
                          <a:cs typeface="Sabon Next LT" panose="02000500000000000000" pitchFamily="2" charset="0"/>
                        </a:rPr>
                        <a:t>84.37%</a:t>
                      </a:r>
                      <a:endParaRPr lang="en-IN" sz="2000" b="0" i="0" u="none" strike="noStrike">
                        <a:solidFill>
                          <a:srgbClr val="000000"/>
                        </a:solidFill>
                        <a:effectLst/>
                        <a:latin typeface="Sabon Next LT" panose="02000500000000000000" pitchFamily="2" charset="0"/>
                        <a:cs typeface="Sabon Next LT" panose="02000500000000000000" pitchFamily="2" charset="0"/>
                      </a:endParaRPr>
                    </a:p>
                  </a:txBody>
                  <a:tcPr marL="10531" marR="10531" marT="10531" marB="0" anchor="b"/>
                </a:tc>
                <a:tc>
                  <a:txBody>
                    <a:bodyPr/>
                    <a:lstStyle/>
                    <a:p>
                      <a:pPr algn="ctr" fontAlgn="b"/>
                      <a:r>
                        <a:rPr lang="en-IN" sz="2000" u="none" strike="noStrike">
                          <a:effectLst/>
                          <a:latin typeface="Sabon Next LT" panose="02000500000000000000" pitchFamily="2" charset="0"/>
                          <a:cs typeface="Sabon Next LT" panose="02000500000000000000" pitchFamily="2" charset="0"/>
                        </a:rPr>
                        <a:t>89%</a:t>
                      </a:r>
                      <a:endParaRPr lang="en-IN" sz="2000" b="0" i="0" u="none" strike="noStrike">
                        <a:solidFill>
                          <a:srgbClr val="000000"/>
                        </a:solidFill>
                        <a:effectLst/>
                        <a:latin typeface="Sabon Next LT" panose="02000500000000000000" pitchFamily="2" charset="0"/>
                        <a:cs typeface="Sabon Next LT" panose="02000500000000000000" pitchFamily="2" charset="0"/>
                      </a:endParaRPr>
                    </a:p>
                  </a:txBody>
                  <a:tcPr marL="10531" marR="10531" marT="10531" marB="0" anchor="b"/>
                </a:tc>
                <a:tc>
                  <a:txBody>
                    <a:bodyPr/>
                    <a:lstStyle/>
                    <a:p>
                      <a:pPr algn="ctr" fontAlgn="b"/>
                      <a:r>
                        <a:rPr lang="en-IN" sz="2000" u="none" strike="noStrike">
                          <a:effectLst/>
                          <a:latin typeface="Sabon Next LT" panose="02000500000000000000" pitchFamily="2" charset="0"/>
                          <a:cs typeface="Sabon Next LT" panose="02000500000000000000" pitchFamily="2" charset="0"/>
                        </a:rPr>
                        <a:t>83%</a:t>
                      </a:r>
                      <a:endParaRPr lang="en-IN" sz="2000" b="0" i="0" u="none" strike="noStrike">
                        <a:solidFill>
                          <a:srgbClr val="000000"/>
                        </a:solidFill>
                        <a:effectLst/>
                        <a:latin typeface="Sabon Next LT" panose="02000500000000000000" pitchFamily="2" charset="0"/>
                        <a:cs typeface="Sabon Next LT" panose="02000500000000000000" pitchFamily="2" charset="0"/>
                      </a:endParaRPr>
                    </a:p>
                  </a:txBody>
                  <a:tcPr marL="10531" marR="10531" marT="10531" marB="0" anchor="b"/>
                </a:tc>
                <a:tc>
                  <a:txBody>
                    <a:bodyPr/>
                    <a:lstStyle/>
                    <a:p>
                      <a:pPr algn="ctr" fontAlgn="b"/>
                      <a:r>
                        <a:rPr lang="en-IN" sz="2000" u="none" strike="noStrike">
                          <a:effectLst/>
                          <a:latin typeface="Sabon Next LT" panose="02000500000000000000" pitchFamily="2" charset="0"/>
                          <a:cs typeface="Sabon Next LT" panose="02000500000000000000" pitchFamily="2" charset="0"/>
                        </a:rPr>
                        <a:t>83%</a:t>
                      </a:r>
                      <a:endParaRPr lang="en-IN" sz="2000" b="0" i="0" u="none" strike="noStrike">
                        <a:solidFill>
                          <a:srgbClr val="000000"/>
                        </a:solidFill>
                        <a:effectLst/>
                        <a:latin typeface="Sabon Next LT" panose="02000500000000000000" pitchFamily="2" charset="0"/>
                        <a:cs typeface="Sabon Next LT" panose="02000500000000000000" pitchFamily="2" charset="0"/>
                      </a:endParaRPr>
                    </a:p>
                  </a:txBody>
                  <a:tcPr marL="10531" marR="10531" marT="10531" marB="0" anchor="b"/>
                </a:tc>
                <a:extLst>
                  <a:ext uri="{0D108BD9-81ED-4DB2-BD59-A6C34878D82A}">
                    <a16:rowId xmlns:a16="http://schemas.microsoft.com/office/drawing/2014/main" val="3941985438"/>
                  </a:ext>
                </a:extLst>
              </a:tr>
              <a:tr h="572203">
                <a:tc>
                  <a:txBody>
                    <a:bodyPr/>
                    <a:lstStyle/>
                    <a:p>
                      <a:pPr algn="ctr" fontAlgn="b"/>
                      <a:r>
                        <a:rPr lang="en-IN" sz="2000" u="none" strike="noStrike">
                          <a:effectLst/>
                          <a:latin typeface="Sabon Next LT" panose="02000500000000000000" pitchFamily="2" charset="0"/>
                          <a:cs typeface="Sabon Next LT" panose="02000500000000000000" pitchFamily="2" charset="0"/>
                        </a:rPr>
                        <a:t>ResNet50V2 </a:t>
                      </a:r>
                      <a:endParaRPr lang="en-IN" sz="2000" b="0" i="0" u="none" strike="noStrike">
                        <a:solidFill>
                          <a:srgbClr val="000000"/>
                        </a:solidFill>
                        <a:effectLst/>
                        <a:latin typeface="Sabon Next LT" panose="02000500000000000000" pitchFamily="2" charset="0"/>
                        <a:cs typeface="Sabon Next LT" panose="02000500000000000000" pitchFamily="2" charset="0"/>
                      </a:endParaRPr>
                    </a:p>
                  </a:txBody>
                  <a:tcPr marL="10531" marR="10531" marT="10531" marB="0" anchor="b"/>
                </a:tc>
                <a:tc>
                  <a:txBody>
                    <a:bodyPr/>
                    <a:lstStyle/>
                    <a:p>
                      <a:pPr algn="ctr" fontAlgn="b"/>
                      <a:r>
                        <a:rPr lang="en-IN" sz="2000" u="none" strike="noStrike">
                          <a:effectLst/>
                          <a:latin typeface="Sabon Next LT" panose="02000500000000000000" pitchFamily="2" charset="0"/>
                          <a:cs typeface="Sabon Next LT" panose="02000500000000000000" pitchFamily="2" charset="0"/>
                        </a:rPr>
                        <a:t>Balanced Class Weights</a:t>
                      </a:r>
                      <a:endParaRPr lang="en-IN" sz="2000" b="0" i="0" u="none" strike="noStrike">
                        <a:solidFill>
                          <a:srgbClr val="000000"/>
                        </a:solidFill>
                        <a:effectLst/>
                        <a:latin typeface="Sabon Next LT" panose="02000500000000000000" pitchFamily="2" charset="0"/>
                        <a:cs typeface="Sabon Next LT" panose="02000500000000000000" pitchFamily="2" charset="0"/>
                      </a:endParaRPr>
                    </a:p>
                  </a:txBody>
                  <a:tcPr marL="10531" marR="10531" marT="10531" marB="0" anchor="b"/>
                </a:tc>
                <a:tc>
                  <a:txBody>
                    <a:bodyPr/>
                    <a:lstStyle/>
                    <a:p>
                      <a:pPr algn="ctr" fontAlgn="b"/>
                      <a:r>
                        <a:rPr lang="en-IN" sz="2000" u="none" strike="noStrike" dirty="0">
                          <a:effectLst/>
                          <a:latin typeface="Sabon Next LT" panose="02000500000000000000" pitchFamily="2" charset="0"/>
                          <a:cs typeface="Sabon Next LT" panose="02000500000000000000" pitchFamily="2" charset="0"/>
                        </a:rPr>
                        <a:t>93.17%</a:t>
                      </a:r>
                      <a:endParaRPr lang="en-IN" sz="2000" b="0" i="0" u="none" strike="noStrike" dirty="0">
                        <a:solidFill>
                          <a:srgbClr val="000000"/>
                        </a:solidFill>
                        <a:effectLst/>
                        <a:latin typeface="Sabon Next LT" panose="02000500000000000000" pitchFamily="2" charset="0"/>
                        <a:cs typeface="Sabon Next LT" panose="02000500000000000000" pitchFamily="2" charset="0"/>
                      </a:endParaRPr>
                    </a:p>
                  </a:txBody>
                  <a:tcPr marL="10531" marR="10531" marT="10531" marB="0" anchor="b"/>
                </a:tc>
                <a:tc>
                  <a:txBody>
                    <a:bodyPr/>
                    <a:lstStyle/>
                    <a:p>
                      <a:pPr algn="ctr" fontAlgn="b"/>
                      <a:r>
                        <a:rPr lang="en-IN" sz="2000" u="none" strike="noStrike" dirty="0">
                          <a:effectLst/>
                          <a:latin typeface="Sabon Next LT" panose="02000500000000000000" pitchFamily="2" charset="0"/>
                          <a:cs typeface="Sabon Next LT" panose="02000500000000000000" pitchFamily="2" charset="0"/>
                        </a:rPr>
                        <a:t>99%</a:t>
                      </a:r>
                      <a:endParaRPr lang="en-IN" sz="2000" b="0" i="0" u="none" strike="noStrike" dirty="0">
                        <a:solidFill>
                          <a:srgbClr val="000000"/>
                        </a:solidFill>
                        <a:effectLst/>
                        <a:latin typeface="Sabon Next LT" panose="02000500000000000000" pitchFamily="2" charset="0"/>
                        <a:cs typeface="Sabon Next LT" panose="02000500000000000000" pitchFamily="2" charset="0"/>
                      </a:endParaRPr>
                    </a:p>
                  </a:txBody>
                  <a:tcPr marL="10531" marR="10531" marT="10531" marB="0" anchor="b"/>
                </a:tc>
                <a:tc>
                  <a:txBody>
                    <a:bodyPr/>
                    <a:lstStyle/>
                    <a:p>
                      <a:pPr algn="ctr" fontAlgn="b"/>
                      <a:r>
                        <a:rPr lang="en-IN" sz="2000" u="none" strike="noStrike" dirty="0">
                          <a:effectLst/>
                          <a:latin typeface="Sabon Next LT" panose="02000500000000000000" pitchFamily="2" charset="0"/>
                          <a:cs typeface="Sabon Next LT" panose="02000500000000000000" pitchFamily="2" charset="0"/>
                        </a:rPr>
                        <a:t>90%</a:t>
                      </a:r>
                      <a:endParaRPr lang="en-IN" sz="2000" b="0" i="0" u="none" strike="noStrike" dirty="0">
                        <a:solidFill>
                          <a:srgbClr val="000000"/>
                        </a:solidFill>
                        <a:effectLst/>
                        <a:latin typeface="Sabon Next LT" panose="02000500000000000000" pitchFamily="2" charset="0"/>
                        <a:cs typeface="Sabon Next LT" panose="02000500000000000000" pitchFamily="2" charset="0"/>
                      </a:endParaRPr>
                    </a:p>
                  </a:txBody>
                  <a:tcPr marL="10531" marR="10531" marT="10531" marB="0" anchor="b"/>
                </a:tc>
                <a:tc>
                  <a:txBody>
                    <a:bodyPr/>
                    <a:lstStyle/>
                    <a:p>
                      <a:pPr algn="ctr" fontAlgn="b"/>
                      <a:r>
                        <a:rPr lang="en-IN" sz="2000" u="none" strike="noStrike" dirty="0">
                          <a:effectLst/>
                          <a:latin typeface="Sabon Next LT" panose="02000500000000000000" pitchFamily="2" charset="0"/>
                          <a:cs typeface="Sabon Next LT" panose="02000500000000000000" pitchFamily="2" charset="0"/>
                        </a:rPr>
                        <a:t>94%</a:t>
                      </a:r>
                      <a:endParaRPr lang="en-IN" sz="2000" b="0" i="0" u="none" strike="noStrike" dirty="0">
                        <a:solidFill>
                          <a:srgbClr val="000000"/>
                        </a:solidFill>
                        <a:effectLst/>
                        <a:latin typeface="Sabon Next LT" panose="02000500000000000000" pitchFamily="2" charset="0"/>
                        <a:cs typeface="Sabon Next LT" panose="02000500000000000000" pitchFamily="2" charset="0"/>
                      </a:endParaRPr>
                    </a:p>
                  </a:txBody>
                  <a:tcPr marL="10531" marR="10531" marT="10531" marB="0" anchor="b"/>
                </a:tc>
                <a:extLst>
                  <a:ext uri="{0D108BD9-81ED-4DB2-BD59-A6C34878D82A}">
                    <a16:rowId xmlns:a16="http://schemas.microsoft.com/office/drawing/2014/main" val="1671954840"/>
                  </a:ext>
                </a:extLst>
              </a:tr>
            </a:tbl>
          </a:graphicData>
        </a:graphic>
      </p:graphicFrame>
    </p:spTree>
    <p:extLst>
      <p:ext uri="{BB962C8B-B14F-4D97-AF65-F5344CB8AC3E}">
        <p14:creationId xmlns:p14="http://schemas.microsoft.com/office/powerpoint/2010/main" val="4929918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themeOverride>
</file>

<file path=docProps/app.xml><?xml version="1.0" encoding="utf-8"?>
<Properties xmlns="http://schemas.openxmlformats.org/officeDocument/2006/extended-properties" xmlns:vt="http://schemas.openxmlformats.org/officeDocument/2006/docPropsVTypes">
  <Template>{E31C798B-8F61-5246-85B0-F33C08466B32}tf10001069</Template>
  <TotalTime>769</TotalTime>
  <Words>1122</Words>
  <Application>Microsoft Office PowerPoint</Application>
  <PresentationFormat>Widescreen</PresentationFormat>
  <Paragraphs>215</Paragraphs>
  <Slides>19</Slides>
  <Notes>14</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Sabon Next LT</vt:lpstr>
      <vt:lpstr>Times New Roman</vt:lpstr>
      <vt:lpstr>Wingdings</vt:lpstr>
      <vt:lpstr>Office Theme</vt:lpstr>
      <vt:lpstr>Using Lung ultrasound images for building a reliable Point-of-care Covid-19 testing system </vt:lpstr>
      <vt:lpstr>PowerPoint Presentation</vt:lpstr>
      <vt:lpstr>Introduction</vt:lpstr>
      <vt:lpstr>Literature Review</vt:lpstr>
      <vt:lpstr>Research Questions</vt:lpstr>
      <vt:lpstr>Data Description</vt:lpstr>
      <vt:lpstr>Data Description</vt:lpstr>
      <vt:lpstr>Methods of Analysis </vt:lpstr>
      <vt:lpstr>Results </vt:lpstr>
      <vt:lpstr>Results</vt:lpstr>
      <vt:lpstr>Results</vt:lpstr>
      <vt:lpstr>Results </vt:lpstr>
      <vt:lpstr>Results </vt:lpstr>
      <vt:lpstr>Results </vt:lpstr>
      <vt:lpstr>Results</vt:lpstr>
      <vt:lpstr>Conclusions</vt:lpstr>
      <vt:lpstr>Future Work </vt:lpstr>
      <vt:lpstr>PowerPoint Presentation</vt:lpstr>
      <vt:lpstr>Web Application 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Lung ultrasound images for building a reliable Point-of-care Covid-19 testing system </dc:title>
  <dc:creator>Sanket Sanjay Bhosle</dc:creator>
  <cp:lastModifiedBy>SANKET BHOSLE</cp:lastModifiedBy>
  <cp:revision>28</cp:revision>
  <cp:lastPrinted>2022-07-17T20:46:35Z</cp:lastPrinted>
  <dcterms:created xsi:type="dcterms:W3CDTF">2022-07-12T18:35:09Z</dcterms:created>
  <dcterms:modified xsi:type="dcterms:W3CDTF">2022-07-21T16:34:19Z</dcterms:modified>
</cp:coreProperties>
</file>